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56" r:id="rId36"/>
    <p:sldId id="258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70" r:id="rId46"/>
    <p:sldId id="268" r:id="rId47"/>
    <p:sldId id="271" r:id="rId48"/>
    <p:sldId id="272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>
        <p:scale>
          <a:sx n="76" d="100"/>
          <a:sy n="76" d="100"/>
        </p:scale>
        <p:origin x="-1218" y="-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6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3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448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6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31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3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1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47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D4246E-E8B1-4AE6-A578-960906E90A8F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B5E5-A3E9-45CB-9F6B-3C51224F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7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err="1" smtClean="0"/>
              <a:t>Bài</a:t>
            </a:r>
            <a:r>
              <a:rPr lang="en-US" dirty="0" smtClean="0"/>
              <a:t> 1: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33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0"/>
            <a:endParaRPr lang="en-US" dirty="0" smtClean="0"/>
          </a:p>
          <a:p>
            <a:pPr lvl="0"/>
            <a:r>
              <a:rPr lang="en-US" dirty="0" err="1" smtClean="0"/>
              <a:t>Ngữ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3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ctr"/>
            <a:r>
              <a:rPr lang="en-US" dirty="0" err="1" smtClean="0"/>
              <a:t>Gv</a:t>
            </a:r>
            <a:r>
              <a:rPr lang="en-US" dirty="0" smtClean="0"/>
              <a:t>: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Thu </a:t>
            </a:r>
            <a:r>
              <a:rPr lang="en-US" dirty="0" err="1" smtClean="0"/>
              <a:t>Hà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6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marL="0" marR="0" indent="0" algn="ctr" defTabSz="9144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en-US" altLang="en-US" sz="5400" b="1" kern="1200" baseline="0" smtClean="0">
          <a:solidFill>
            <a:srgbClr val="0070C0"/>
          </a:solidFill>
          <a:effectLst/>
          <a:latin typeface="+mj-lt"/>
          <a:ea typeface="+mj-ea"/>
          <a:cs typeface="+mj-cs"/>
        </a:defRPr>
      </a:lvl1pPr>
    </p:titleStyle>
    <p:bodyStyle>
      <a:lvl1pPr marL="571500" indent="-571500" algn="l" defTabSz="914400" rtl="0" eaLnBrk="1" latinLnBrk="0" hangingPunct="1">
        <a:spcBef>
          <a:spcPct val="20000"/>
        </a:spcBef>
        <a:buFont typeface="+mj-lt"/>
        <a:buAutoNum type="romanUcPeriod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第２課　新しい言葉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248400" cy="1447800"/>
          </a:xfrm>
        </p:spPr>
        <p:txBody>
          <a:bodyPr/>
          <a:lstStyle/>
          <a:p>
            <a:r>
              <a:rPr lang="vi-VN" dirty="0" smtClean="0">
                <a:solidFill>
                  <a:srgbClr val="FF0000"/>
                </a:solidFill>
              </a:rPr>
              <a:t>TỪ MỚI BÀI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4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95300"/>
            <a:ext cx="7010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2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09600"/>
            <a:ext cx="6334125" cy="53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5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90829"/>
            <a:ext cx="7786285" cy="467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2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54" y="838200"/>
            <a:ext cx="627422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0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7924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41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57" y="533399"/>
            <a:ext cx="5528744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0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7" y="889317"/>
            <a:ext cx="5079365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7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460500"/>
            <a:ext cx="5715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8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66749"/>
            <a:ext cx="6361064" cy="42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8200"/>
            <a:ext cx="7696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2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838200"/>
            <a:ext cx="6858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7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87" y="730587"/>
            <a:ext cx="5396826" cy="53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48007"/>
            <a:ext cx="7854786" cy="45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4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" y="1143000"/>
            <a:ext cx="7958667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03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1005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5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7" y="747346"/>
            <a:ext cx="7428857" cy="49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8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7" y="1023937"/>
            <a:ext cx="73628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40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5720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52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71500"/>
            <a:ext cx="54483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71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609600"/>
            <a:ext cx="3962400" cy="534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4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8200"/>
            <a:ext cx="7772400" cy="488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5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39" y="685800"/>
            <a:ext cx="6831361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90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6705223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65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57170"/>
            <a:ext cx="8229600" cy="48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24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4" y="762000"/>
            <a:ext cx="813547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2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57200"/>
            <a:ext cx="4648200" cy="56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02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43" y="990600"/>
            <a:ext cx="730971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1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BÀI 2: DANH TỪ VẬT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38400"/>
            <a:ext cx="6400800" cy="2209800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 smtClean="0">
                <a:solidFill>
                  <a:schemeClr val="tx1"/>
                </a:solidFill>
              </a:rPr>
              <a:t>DANH TỪ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 smtClean="0">
                <a:solidFill>
                  <a:schemeClr val="tx1"/>
                </a:solidFill>
              </a:rPr>
              <a:t>NGỮ PHÁP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7251" y="6324600"/>
            <a:ext cx="234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GV: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Thu </a:t>
            </a:r>
            <a:r>
              <a:rPr lang="en-US" dirty="0" err="1" smtClean="0"/>
              <a:t>Hà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47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ja-JP" sz="2800" dirty="0" smtClean="0">
                <a:solidFill>
                  <a:schemeClr val="tx2"/>
                </a:solidFill>
              </a:rPr>
              <a:t>I: </a:t>
            </a:r>
            <a:r>
              <a:rPr lang="ja-JP" altLang="en-US" dirty="0" smtClean="0">
                <a:solidFill>
                  <a:schemeClr val="tx2"/>
                </a:solidFill>
              </a:rPr>
              <a:t>言</a:t>
            </a:r>
            <a:r>
              <a:rPr lang="ja-JP" altLang="en-US" dirty="0">
                <a:solidFill>
                  <a:schemeClr val="tx2"/>
                </a:solidFill>
              </a:rPr>
              <a:t>葉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ja-JP" altLang="en-US" dirty="0">
                <a:solidFill>
                  <a:schemeClr val="tx2"/>
                </a:solidFill>
              </a:rPr>
              <a:t>ことば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rgbClr val="FF0000"/>
                </a:solidFill>
              </a:rPr>
              <a:t>Cái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này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 err="1" smtClean="0">
                <a:solidFill>
                  <a:srgbClr val="FF0000"/>
                </a:solidFill>
              </a:rPr>
              <a:t>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đó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rgbClr val="FF0000"/>
                </a:solidFill>
              </a:rPr>
              <a:t>Cái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kia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altLang="ja-JP" sz="2800" dirty="0" smtClean="0">
                <a:solidFill>
                  <a:schemeClr val="tx2"/>
                </a:solidFill>
              </a:rPr>
              <a:t>II: </a:t>
            </a:r>
            <a:r>
              <a:rPr lang="ja-JP" altLang="en-US" dirty="0" smtClean="0">
                <a:solidFill>
                  <a:schemeClr val="tx2"/>
                </a:solidFill>
              </a:rPr>
              <a:t>文</a:t>
            </a:r>
            <a:r>
              <a:rPr lang="ja-JP" altLang="en-US" dirty="0">
                <a:solidFill>
                  <a:schemeClr val="tx2"/>
                </a:solidFill>
              </a:rPr>
              <a:t>法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ja-JP" altLang="en-US" dirty="0">
                <a:solidFill>
                  <a:schemeClr val="tx2"/>
                </a:solidFill>
              </a:rPr>
              <a:t>ぶんぽう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vi-VN" dirty="0" smtClean="0">
                <a:solidFill>
                  <a:srgbClr val="FF0000"/>
                </a:solidFill>
              </a:rPr>
              <a:t>Cái này,đó, kia là ?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rgbClr val="FF0000"/>
                </a:solidFill>
              </a:rPr>
              <a:t>Câu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vi-VN" dirty="0" smtClean="0">
                <a:solidFill>
                  <a:srgbClr val="FF0000"/>
                </a:solidFill>
              </a:rPr>
              <a:t>KĐ-PĐ của </a:t>
            </a:r>
            <a:r>
              <a:rPr lang="ja-JP" altLang="en-US" dirty="0" smtClean="0">
                <a:solidFill>
                  <a:srgbClr val="FF0000"/>
                </a:solidFill>
              </a:rPr>
              <a:t>そう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vi-VN" dirty="0" smtClean="0">
                <a:solidFill>
                  <a:srgbClr val="FF0000"/>
                </a:solidFill>
              </a:rPr>
              <a:t>N là cái gì?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rgbClr val="FF0000"/>
                </a:solidFill>
              </a:rPr>
              <a:t>Câu</a:t>
            </a:r>
            <a:r>
              <a:rPr lang="vi-VN" dirty="0">
                <a:solidFill>
                  <a:srgbClr val="FF0000"/>
                </a:solidFill>
              </a:rPr>
              <a:t> </a:t>
            </a:r>
            <a:r>
              <a:rPr lang="vi-VN" dirty="0" smtClean="0">
                <a:solidFill>
                  <a:srgbClr val="FF0000"/>
                </a:solidFill>
              </a:rPr>
              <a:t>hỏi lựa chọn</a:t>
            </a:r>
            <a:endParaRPr lang="en-US" dirty="0">
              <a:solidFill>
                <a:srgbClr val="FF0000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vi-VN" altLang="ja-JP" dirty="0" smtClean="0">
                <a:solidFill>
                  <a:srgbClr val="FF0000"/>
                </a:solidFill>
              </a:rPr>
              <a:t>N1</a:t>
            </a:r>
            <a:r>
              <a:rPr lang="ja-JP" altLang="en-US" dirty="0" smtClean="0">
                <a:solidFill>
                  <a:srgbClr val="FF0000"/>
                </a:solidFill>
              </a:rPr>
              <a:t>の</a:t>
            </a:r>
            <a:r>
              <a:rPr lang="vi-VN" altLang="ja-JP" dirty="0" smtClean="0">
                <a:solidFill>
                  <a:srgbClr val="FF0000"/>
                </a:solidFill>
              </a:rPr>
              <a:t>N2</a:t>
            </a:r>
          </a:p>
          <a:p>
            <a:pPr marL="342900" lvl="0" indent="-342900">
              <a:buFont typeface="+mj-lt"/>
              <a:buAutoNum type="arabicPeriod"/>
            </a:pPr>
            <a:r>
              <a:rPr lang="ja-JP" altLang="en-US" dirty="0" smtClean="0">
                <a:solidFill>
                  <a:srgbClr val="FF0000"/>
                </a:solidFill>
              </a:rPr>
              <a:t>この</a:t>
            </a:r>
            <a:r>
              <a:rPr lang="vi-VN" altLang="ja-JP" dirty="0" smtClean="0">
                <a:solidFill>
                  <a:srgbClr val="FF0000"/>
                </a:solidFill>
              </a:rPr>
              <a:t>/</a:t>
            </a:r>
            <a:r>
              <a:rPr lang="ja-JP" altLang="en-US" dirty="0" smtClean="0">
                <a:solidFill>
                  <a:srgbClr val="FF0000"/>
                </a:solidFill>
              </a:rPr>
              <a:t>その</a:t>
            </a:r>
            <a:r>
              <a:rPr lang="vi-VN" altLang="ja-JP" dirty="0" smtClean="0">
                <a:solidFill>
                  <a:srgbClr val="FF0000"/>
                </a:solidFill>
              </a:rPr>
              <a:t>/</a:t>
            </a:r>
            <a:r>
              <a:rPr lang="ja-JP" altLang="en-US" dirty="0" smtClean="0">
                <a:solidFill>
                  <a:srgbClr val="FF0000"/>
                </a:solidFill>
              </a:rPr>
              <a:t>あの</a:t>
            </a:r>
            <a:r>
              <a:rPr lang="vi-VN" altLang="ja-JP" dirty="0">
                <a:solidFill>
                  <a:srgbClr val="FF0000"/>
                </a:solidFill>
              </a:rPr>
              <a:t>+</a:t>
            </a:r>
            <a:r>
              <a:rPr lang="ja-JP" altLang="en-US" dirty="0" smtClean="0">
                <a:solidFill>
                  <a:srgbClr val="FF0000"/>
                </a:solidFill>
              </a:rPr>
              <a:t>Ｎ</a:t>
            </a:r>
            <a:endParaRPr lang="vi-VN" altLang="ja-JP" dirty="0" smtClean="0">
              <a:solidFill>
                <a:srgbClr val="FF0000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59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5943600" cy="1470025"/>
          </a:xfrm>
        </p:spPr>
        <p:txBody>
          <a:bodyPr>
            <a:normAutofit fontScale="90000"/>
          </a:bodyPr>
          <a:lstStyle/>
          <a:p>
            <a:pPr lvl="0" algn="l"/>
            <a:r>
              <a:rPr lang="ja-JP" altLang="en-US" dirty="0"/>
              <a:t>（これ・それ・あれ）は（物</a:t>
            </a:r>
            <a:r>
              <a:rPr lang="en-US" altLang="en-US" dirty="0"/>
              <a:t>(</a:t>
            </a:r>
            <a:r>
              <a:rPr lang="ja-JP" altLang="en-US" b="0" dirty="0"/>
              <a:t>もの</a:t>
            </a:r>
            <a:r>
              <a:rPr lang="en-US" altLang="en-US" dirty="0"/>
              <a:t>)</a:t>
            </a:r>
            <a:r>
              <a:rPr lang="ja-JP" altLang="en-US" dirty="0"/>
              <a:t>）です。　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676400"/>
            <a:ext cx="6400800" cy="121920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>
                <a:solidFill>
                  <a:srgbClr val="FF0000"/>
                </a:solidFill>
              </a:rPr>
              <a:t>意味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ja-JP" altLang="en-US" dirty="0">
                <a:solidFill>
                  <a:srgbClr val="FF0000"/>
                </a:solidFill>
              </a:rPr>
              <a:t>いみ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ja-JP" altLang="en-US" dirty="0">
                <a:solidFill>
                  <a:srgbClr val="FF0000"/>
                </a:solidFill>
              </a:rPr>
              <a:t>：</a:t>
            </a:r>
            <a:r>
              <a:rPr lang="vi-VN" dirty="0">
                <a:solidFill>
                  <a:srgbClr val="FF0000"/>
                </a:solidFill>
              </a:rPr>
              <a:t>cái này/ cái đó/ cái kia là ~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667000"/>
            <a:ext cx="215629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5638" y="2657475"/>
            <a:ext cx="26670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3830" y="2656431"/>
            <a:ext cx="30480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196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-76200"/>
            <a:ext cx="5943600" cy="1470025"/>
          </a:xfrm>
        </p:spPr>
        <p:txBody>
          <a:bodyPr>
            <a:normAutofit/>
          </a:bodyPr>
          <a:lstStyle/>
          <a:p>
            <a:r>
              <a:rPr lang="ja-JP" altLang="en-US" dirty="0"/>
              <a:t>導入</a:t>
            </a:r>
            <a:r>
              <a:rPr lang="en-US" altLang="en-US" dirty="0"/>
              <a:t>(</a:t>
            </a:r>
            <a:r>
              <a:rPr lang="ja-JP" altLang="en-US" b="0" dirty="0"/>
              <a:t>どうにゅう</a:t>
            </a:r>
            <a:r>
              <a:rPr lang="en-US" altLang="en-US" dirty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752600"/>
            <a:ext cx="6172200" cy="838200"/>
          </a:xfrm>
        </p:spPr>
        <p:txBody>
          <a:bodyPr>
            <a:noAutofit/>
          </a:bodyPr>
          <a:lstStyle/>
          <a:p>
            <a:pPr marL="457200" lvl="0" indent="-457200" algn="l">
              <a:buFont typeface="Arial" pitchFamily="34" charset="0"/>
              <a:buChar char="•"/>
            </a:pPr>
            <a:r>
              <a:rPr lang="ja-JP" altLang="en-US" sz="2400" dirty="0" smtClean="0">
                <a:solidFill>
                  <a:schemeClr val="tx1"/>
                </a:solidFill>
              </a:rPr>
              <a:t>ほんで</a:t>
            </a:r>
            <a:r>
              <a:rPr lang="ja-JP" altLang="en-US" sz="2400" dirty="0">
                <a:solidFill>
                  <a:schemeClr val="tx1"/>
                </a:solidFill>
              </a:rPr>
              <a:t>す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r>
              <a:rPr lang="en-US" sz="2400" b="0" i="1" dirty="0" err="1" smtClean="0">
                <a:solidFill>
                  <a:schemeClr val="tx1"/>
                </a:solidFill>
              </a:rPr>
              <a:t>Đây</a:t>
            </a:r>
            <a:r>
              <a:rPr lang="en-US" sz="2400" b="0" i="1" dirty="0" smtClean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là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sách</a:t>
            </a:r>
            <a:r>
              <a:rPr lang="en-US" sz="2400" b="0" i="1" dirty="0">
                <a:solidFill>
                  <a:schemeClr val="tx1"/>
                </a:solidFill>
              </a:rPr>
              <a:t>.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44255" y="2590800"/>
            <a:ext cx="59436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l">
              <a:buFont typeface="Arial" pitchFamily="34" charset="0"/>
              <a:buChar char="•"/>
            </a:pPr>
            <a:r>
              <a:rPr lang="ja-JP" altLang="en-US" sz="2400" dirty="0" smtClean="0">
                <a:solidFill>
                  <a:schemeClr val="tx1"/>
                </a:solidFill>
              </a:rPr>
              <a:t>こ</a:t>
            </a:r>
            <a:r>
              <a:rPr lang="ja-JP" altLang="en-US" sz="2400" dirty="0">
                <a:solidFill>
                  <a:schemeClr val="tx1"/>
                </a:solidFill>
              </a:rPr>
              <a:t>れ</a:t>
            </a:r>
            <a:r>
              <a:rPr lang="ja-JP" altLang="en-US" sz="2400" dirty="0" smtClean="0">
                <a:solidFill>
                  <a:schemeClr val="tx1"/>
                </a:solidFill>
              </a:rPr>
              <a:t>はほんで</a:t>
            </a:r>
            <a:r>
              <a:rPr lang="ja-JP" altLang="en-US" sz="2400" dirty="0">
                <a:solidFill>
                  <a:schemeClr val="tx1"/>
                </a:solidFill>
              </a:rPr>
              <a:t>す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ja-JP" sz="2400" b="0" i="1" dirty="0" err="1" smtClean="0">
                <a:solidFill>
                  <a:schemeClr val="tx1"/>
                </a:solidFill>
              </a:rPr>
              <a:t>Đ</a:t>
            </a:r>
            <a:r>
              <a:rPr lang="en-US" sz="2400" b="0" i="1" dirty="0" err="1" smtClean="0">
                <a:solidFill>
                  <a:schemeClr val="tx1"/>
                </a:solidFill>
              </a:rPr>
              <a:t>ây</a:t>
            </a:r>
            <a:r>
              <a:rPr lang="en-US" sz="2400" b="0" i="1" dirty="0" smtClean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là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sách</a:t>
            </a:r>
            <a:r>
              <a:rPr lang="en-US" sz="2400" b="0" i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62000" y="3657600"/>
            <a:ext cx="6400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l">
              <a:buFont typeface="Arial" pitchFamily="34" charset="0"/>
              <a:buChar char="•"/>
            </a:pPr>
            <a:r>
              <a:rPr lang="ja-JP" altLang="en-US" sz="2400" dirty="0" smtClean="0">
                <a:solidFill>
                  <a:schemeClr val="tx1"/>
                </a:solidFill>
              </a:rPr>
              <a:t>そ</a:t>
            </a:r>
            <a:r>
              <a:rPr lang="ja-JP" altLang="en-US" sz="2400" dirty="0">
                <a:solidFill>
                  <a:schemeClr val="tx1"/>
                </a:solidFill>
              </a:rPr>
              <a:t>れ</a:t>
            </a:r>
            <a:r>
              <a:rPr lang="ja-JP" altLang="en-US" sz="2400" dirty="0" smtClean="0">
                <a:solidFill>
                  <a:schemeClr val="tx1"/>
                </a:solidFill>
              </a:rPr>
              <a:t>はほんで</a:t>
            </a:r>
            <a:r>
              <a:rPr lang="ja-JP" altLang="en-US" sz="2400" dirty="0">
                <a:solidFill>
                  <a:schemeClr val="tx1"/>
                </a:solidFill>
              </a:rPr>
              <a:t>す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ja-JP" sz="2400" b="0" i="1" dirty="0" err="1" smtClean="0">
                <a:solidFill>
                  <a:schemeClr val="tx1"/>
                </a:solidFill>
              </a:rPr>
              <a:t>Đ</a:t>
            </a:r>
            <a:r>
              <a:rPr lang="en-US" sz="2400" b="0" i="1" dirty="0" err="1" smtClean="0">
                <a:solidFill>
                  <a:schemeClr val="tx1"/>
                </a:solidFill>
              </a:rPr>
              <a:t>ó</a:t>
            </a:r>
            <a:r>
              <a:rPr lang="en-US" sz="2400" b="0" i="1" dirty="0" smtClean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là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sách</a:t>
            </a:r>
            <a:r>
              <a:rPr lang="en-US" sz="2400" b="0" i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97490" y="4580351"/>
            <a:ext cx="64008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l">
              <a:buFont typeface="Arial" pitchFamily="34" charset="0"/>
              <a:buChar char="•"/>
            </a:pPr>
            <a:r>
              <a:rPr lang="ja-JP" altLang="en-US" sz="2400" dirty="0" smtClean="0">
                <a:solidFill>
                  <a:schemeClr val="tx1"/>
                </a:solidFill>
              </a:rPr>
              <a:t>あ</a:t>
            </a:r>
            <a:r>
              <a:rPr lang="ja-JP" altLang="en-US" sz="2400" dirty="0">
                <a:solidFill>
                  <a:schemeClr val="tx1"/>
                </a:solidFill>
              </a:rPr>
              <a:t>れ</a:t>
            </a:r>
            <a:r>
              <a:rPr lang="ja-JP" altLang="en-US" sz="2400" dirty="0" smtClean="0">
                <a:solidFill>
                  <a:schemeClr val="tx1"/>
                </a:solidFill>
              </a:rPr>
              <a:t>はほんで</a:t>
            </a:r>
            <a:r>
              <a:rPr lang="ja-JP" altLang="en-US" sz="2400" dirty="0">
                <a:solidFill>
                  <a:schemeClr val="tx1"/>
                </a:solidFill>
              </a:rPr>
              <a:t>す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r>
              <a:rPr lang="en-US" altLang="ja-JP" sz="2400" b="0" i="1" dirty="0" smtClean="0">
                <a:solidFill>
                  <a:schemeClr val="tx1"/>
                </a:solidFill>
              </a:rPr>
              <a:t>Ki</a:t>
            </a:r>
            <a:r>
              <a:rPr lang="en-US" sz="2400" b="0" i="1" dirty="0" smtClean="0">
                <a:solidFill>
                  <a:schemeClr val="tx1"/>
                </a:solidFill>
              </a:rPr>
              <a:t>a </a:t>
            </a:r>
            <a:r>
              <a:rPr lang="en-US" sz="2400" b="0" i="1" dirty="0" err="1">
                <a:solidFill>
                  <a:schemeClr val="tx1"/>
                </a:solidFill>
              </a:rPr>
              <a:t>là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sách</a:t>
            </a:r>
            <a:r>
              <a:rPr lang="en-US" sz="2400" b="0" i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9567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685800"/>
            <a:ext cx="5943600" cy="1470025"/>
          </a:xfrm>
        </p:spPr>
        <p:txBody>
          <a:bodyPr>
            <a:noAutofit/>
          </a:bodyPr>
          <a:lstStyle/>
          <a:p>
            <a:pPr algn="l"/>
            <a:r>
              <a:rPr lang="en-US" altLang="en-US" sz="2500" dirty="0" err="1"/>
              <a:t>Đại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từ</a:t>
            </a:r>
            <a:r>
              <a:rPr lang="en-US" altLang="en-US" sz="2500" dirty="0"/>
              <a:t> </a:t>
            </a:r>
            <a:r>
              <a:rPr lang="en-US" altLang="en-US" sz="2500" dirty="0" err="1"/>
              <a:t>chỉ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thị</a:t>
            </a:r>
            <a:r>
              <a:rPr lang="en-US" altLang="en-US" sz="2500" dirty="0"/>
              <a:t> </a:t>
            </a:r>
            <a:r>
              <a:rPr lang="en-US" altLang="en-US" sz="2500" dirty="0" err="1"/>
              <a:t>là</a:t>
            </a:r>
            <a:r>
              <a:rPr lang="en-US" altLang="en-US" sz="2500" dirty="0"/>
              <a:t> </a:t>
            </a:r>
            <a:r>
              <a:rPr lang="en-US" altLang="en-US" sz="2500" dirty="0" err="1"/>
              <a:t>những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từ</a:t>
            </a:r>
            <a:r>
              <a:rPr lang="en-US" altLang="en-US" sz="2500" dirty="0"/>
              <a:t> </a:t>
            </a:r>
            <a:r>
              <a:rPr lang="en-US" altLang="en-US" sz="2500" dirty="0" err="1"/>
              <a:t>dùng</a:t>
            </a:r>
            <a:r>
              <a:rPr lang="en-US" altLang="en-US" sz="2500" dirty="0"/>
              <a:t> </a:t>
            </a:r>
            <a:r>
              <a:rPr lang="en-US" altLang="en-US" sz="2500" dirty="0" err="1"/>
              <a:t>để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thay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thế</a:t>
            </a:r>
            <a:r>
              <a:rPr lang="en-US" altLang="en-US" sz="2500" dirty="0"/>
              <a:t> </a:t>
            </a:r>
            <a:r>
              <a:rPr lang="en-US" altLang="en-US" sz="2500" dirty="0" err="1"/>
              <a:t>cho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tên</a:t>
            </a:r>
            <a:r>
              <a:rPr lang="en-US" altLang="en-US" sz="2500" dirty="0"/>
              <a:t> </a:t>
            </a:r>
            <a:r>
              <a:rPr lang="en-US" altLang="en-US" sz="2500" dirty="0" err="1"/>
              <a:t>gọi</a:t>
            </a:r>
            <a:r>
              <a:rPr lang="en-US" altLang="en-US" sz="2500" dirty="0"/>
              <a:t> </a:t>
            </a:r>
            <a:r>
              <a:rPr lang="en-US" altLang="en-US" sz="2500" dirty="0" err="1"/>
              <a:t>cụ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thể</a:t>
            </a:r>
            <a:r>
              <a:rPr lang="en-US" altLang="en-US" sz="2500" dirty="0"/>
              <a:t> </a:t>
            </a:r>
            <a:r>
              <a:rPr lang="en-US" altLang="en-US" sz="2500" dirty="0" err="1"/>
              <a:t>và</a:t>
            </a:r>
            <a:r>
              <a:rPr lang="en-US" altLang="en-US" sz="2500" dirty="0"/>
              <a:t> </a:t>
            </a:r>
            <a:r>
              <a:rPr lang="en-US" altLang="en-US" sz="2500" dirty="0" err="1"/>
              <a:t>để</a:t>
            </a:r>
            <a:r>
              <a:rPr lang="en-US" altLang="en-US" sz="2500" dirty="0"/>
              <a:t> </a:t>
            </a:r>
            <a:r>
              <a:rPr lang="en-US" altLang="en-US" sz="2500" dirty="0" err="1"/>
              <a:t>chỉ</a:t>
            </a:r>
            <a:r>
              <a:rPr lang="en-US" altLang="en-US" sz="2500" dirty="0"/>
              <a:t> </a:t>
            </a:r>
            <a:r>
              <a:rPr lang="en-US" altLang="en-US" sz="2500" dirty="0" err="1"/>
              <a:t>rõ</a:t>
            </a:r>
            <a:r>
              <a:rPr lang="en-US" altLang="en-US" sz="2500" dirty="0"/>
              <a:t> </a:t>
            </a:r>
            <a:r>
              <a:rPr lang="en-US" altLang="en-US" sz="2500" dirty="0" err="1"/>
              <a:t>những</a:t>
            </a:r>
            <a:r>
              <a:rPr lang="en-US" altLang="en-US" sz="2500" dirty="0"/>
              <a:t> </a:t>
            </a:r>
            <a:r>
              <a:rPr lang="en-US" altLang="en-US" sz="2500" dirty="0" err="1"/>
              <a:t>đối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tượng</a:t>
            </a:r>
            <a:r>
              <a:rPr lang="en-US" altLang="en-US" sz="2500" dirty="0"/>
              <a:t> </a:t>
            </a:r>
            <a:r>
              <a:rPr lang="en-US" altLang="en-US" sz="2500" dirty="0" err="1"/>
              <a:t>mà</a:t>
            </a:r>
            <a:r>
              <a:rPr lang="en-US" altLang="en-US" sz="2500" dirty="0"/>
              <a:t> </a:t>
            </a:r>
            <a:r>
              <a:rPr lang="en-US" altLang="en-US" sz="2500" dirty="0" err="1"/>
              <a:t>người</a:t>
            </a:r>
            <a:r>
              <a:rPr lang="en-US" altLang="en-US" sz="2500" dirty="0"/>
              <a:t> </a:t>
            </a:r>
            <a:r>
              <a:rPr lang="en-US" altLang="en-US" sz="2500" dirty="0" err="1"/>
              <a:t>nói</a:t>
            </a:r>
            <a:r>
              <a:rPr lang="en-US" altLang="en-US" sz="2500" dirty="0"/>
              <a:t> </a:t>
            </a:r>
            <a:r>
              <a:rPr lang="en-US" altLang="en-US" sz="2500" dirty="0" err="1"/>
              <a:t>hướng</a:t>
            </a:r>
            <a:r>
              <a:rPr lang="en-US" altLang="en-US" sz="2500" dirty="0"/>
              <a:t> </a:t>
            </a:r>
            <a:r>
              <a:rPr lang="en-US" altLang="en-US" sz="2500" dirty="0" err="1"/>
              <a:t>tới</a:t>
            </a:r>
            <a:r>
              <a:rPr lang="en-US" altLang="en-US" sz="2500" dirty="0"/>
              <a:t>.</a:t>
            </a:r>
            <a:br>
              <a:rPr lang="en-US" altLang="en-US" sz="2500" dirty="0"/>
            </a:br>
            <a:r>
              <a:rPr lang="ja-JP" altLang="en-US" sz="2500" dirty="0" smtClean="0"/>
              <a:t>　</a:t>
            </a:r>
            <a:r>
              <a:rPr lang="en-US" altLang="en-US" sz="2500" dirty="0" smtClean="0"/>
              <a:t/>
            </a:r>
            <a:br>
              <a:rPr lang="en-US" altLang="en-US" sz="2500" dirty="0" smtClean="0"/>
            </a:br>
            <a:endParaRPr lang="en-US" sz="2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6400800" cy="838200"/>
          </a:xfrm>
        </p:spPr>
        <p:txBody>
          <a:bodyPr>
            <a:noAutofit/>
          </a:bodyPr>
          <a:lstStyle/>
          <a:p>
            <a:pPr algn="l"/>
            <a:r>
              <a:rPr lang="en-US" sz="2400" dirty="0" err="1">
                <a:solidFill>
                  <a:srgbClr val="FF0000"/>
                </a:solidFill>
              </a:rPr>
              <a:t>Trong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tiếng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Nhật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có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những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đại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từ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chỉ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thị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sau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413338"/>
            <a:ext cx="792480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ja-JP" altLang="en-US" sz="2400" b="1" dirty="0"/>
              <a:t>これ</a:t>
            </a:r>
            <a:r>
              <a:rPr lang="en-US" sz="2400" b="1" dirty="0"/>
              <a:t>= </a:t>
            </a:r>
            <a:r>
              <a:rPr lang="en-US" sz="2400" b="1" dirty="0" err="1"/>
              <a:t>cái</a:t>
            </a:r>
            <a:r>
              <a:rPr lang="en-US" sz="2400" b="1" dirty="0"/>
              <a:t> </a:t>
            </a:r>
            <a:r>
              <a:rPr lang="en-US" sz="2400" b="1" dirty="0" err="1"/>
              <a:t>này</a:t>
            </a:r>
            <a:r>
              <a:rPr lang="en-US" sz="2400" b="1" dirty="0"/>
              <a:t>: </a:t>
            </a:r>
            <a:r>
              <a:rPr lang="en-US" sz="2400" b="1" dirty="0" err="1"/>
              <a:t>dùng</a:t>
            </a:r>
            <a:r>
              <a:rPr lang="en-US" sz="2400" b="1" dirty="0"/>
              <a:t> </a:t>
            </a:r>
            <a:r>
              <a:rPr lang="en-US" sz="2400" b="1" dirty="0" err="1"/>
              <a:t>để</a:t>
            </a:r>
            <a:r>
              <a:rPr lang="en-US" sz="2400" b="1" dirty="0"/>
              <a:t> </a:t>
            </a:r>
            <a:r>
              <a:rPr lang="en-US" sz="2400" b="1" dirty="0" err="1"/>
              <a:t>chỉ</a:t>
            </a:r>
            <a:r>
              <a:rPr lang="en-US" sz="2400" b="1" dirty="0"/>
              <a:t> </a:t>
            </a:r>
            <a:r>
              <a:rPr lang="en-US" sz="2400" b="1" dirty="0" err="1"/>
              <a:t>những</a:t>
            </a:r>
            <a:r>
              <a:rPr lang="en-US" sz="2400" b="1" dirty="0"/>
              <a:t> </a:t>
            </a:r>
            <a:r>
              <a:rPr lang="en-US" sz="2400" b="1" dirty="0" err="1"/>
              <a:t>vật</a:t>
            </a:r>
            <a:r>
              <a:rPr lang="en-US" sz="2400" b="1" dirty="0"/>
              <a:t> ở </a:t>
            </a:r>
            <a:r>
              <a:rPr lang="en-US" sz="2400" b="1" dirty="0" err="1"/>
              <a:t>gần</a:t>
            </a:r>
            <a:r>
              <a:rPr lang="en-US" sz="2400" b="1" dirty="0"/>
              <a:t> </a:t>
            </a:r>
            <a:r>
              <a:rPr lang="en-US" sz="2400" b="1" dirty="0" err="1"/>
              <a:t>người</a:t>
            </a:r>
            <a:r>
              <a:rPr lang="en-US" sz="2400" b="1" dirty="0"/>
              <a:t> </a:t>
            </a:r>
            <a:r>
              <a:rPr lang="en-US" sz="2400" b="1" dirty="0" err="1"/>
              <a:t>nói</a:t>
            </a:r>
            <a:r>
              <a:rPr lang="en-US" sz="2400" b="1" dirty="0"/>
              <a:t>, </a:t>
            </a:r>
            <a:r>
              <a:rPr lang="en-US" sz="2400" b="1" dirty="0" err="1"/>
              <a:t>xa</a:t>
            </a:r>
            <a:r>
              <a:rPr lang="en-US" sz="2400" b="1" dirty="0"/>
              <a:t> </a:t>
            </a:r>
            <a:r>
              <a:rPr lang="en-US" sz="2400" b="1" dirty="0" err="1"/>
              <a:t>người</a:t>
            </a:r>
            <a:r>
              <a:rPr lang="en-US" sz="2400" b="1" dirty="0"/>
              <a:t> </a:t>
            </a:r>
            <a:r>
              <a:rPr lang="en-US" sz="2400" b="1" dirty="0" err="1"/>
              <a:t>nghe</a:t>
            </a:r>
            <a:r>
              <a:rPr lang="en-US" sz="2400" b="1" dirty="0"/>
              <a:t> </a:t>
            </a:r>
            <a:r>
              <a:rPr lang="en-US" sz="2400" b="1" dirty="0" err="1"/>
              <a:t>hoặc</a:t>
            </a:r>
            <a:r>
              <a:rPr lang="en-US" sz="2400" b="1" dirty="0"/>
              <a:t> </a:t>
            </a:r>
            <a:r>
              <a:rPr lang="en-US" sz="2400" b="1" dirty="0" err="1"/>
              <a:t>gần</a:t>
            </a:r>
            <a:r>
              <a:rPr lang="en-US" sz="2400" b="1" dirty="0"/>
              <a:t> </a:t>
            </a:r>
            <a:r>
              <a:rPr lang="en-US" sz="2400" b="1" dirty="0" err="1"/>
              <a:t>cả</a:t>
            </a:r>
            <a:r>
              <a:rPr lang="en-US" sz="2400" b="1" dirty="0"/>
              <a:t> 2 </a:t>
            </a:r>
            <a:r>
              <a:rPr lang="en-US" sz="2400" b="1" dirty="0" err="1"/>
              <a:t>người</a:t>
            </a:r>
            <a:endParaRPr lang="en-US" sz="2400" b="1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ja-JP" altLang="en-US" sz="2400" b="1" dirty="0"/>
              <a:t>それ</a:t>
            </a:r>
            <a:r>
              <a:rPr lang="en-US" sz="2400" b="1" dirty="0"/>
              <a:t>= </a:t>
            </a:r>
            <a:r>
              <a:rPr lang="en-US" sz="2400" b="1" dirty="0" err="1"/>
              <a:t>cái</a:t>
            </a:r>
            <a:r>
              <a:rPr lang="en-US" sz="2400" b="1" dirty="0"/>
              <a:t> </a:t>
            </a:r>
            <a:r>
              <a:rPr lang="en-US" sz="2400" b="1" dirty="0" err="1"/>
              <a:t>đó</a:t>
            </a:r>
            <a:r>
              <a:rPr lang="en-US" sz="2400" b="1" dirty="0"/>
              <a:t>: </a:t>
            </a:r>
            <a:r>
              <a:rPr lang="en-US" sz="2400" b="1" dirty="0" err="1"/>
              <a:t>dùng</a:t>
            </a:r>
            <a:r>
              <a:rPr lang="en-US" sz="2400" b="1" dirty="0"/>
              <a:t> </a:t>
            </a:r>
            <a:r>
              <a:rPr lang="en-US" sz="2400" b="1" dirty="0" err="1"/>
              <a:t>để</a:t>
            </a:r>
            <a:r>
              <a:rPr lang="en-US" sz="2400" b="1" dirty="0"/>
              <a:t> </a:t>
            </a:r>
            <a:r>
              <a:rPr lang="en-US" sz="2400" b="1" dirty="0" err="1"/>
              <a:t>chỉ</a:t>
            </a:r>
            <a:r>
              <a:rPr lang="en-US" sz="2400" b="1" dirty="0"/>
              <a:t> </a:t>
            </a:r>
            <a:r>
              <a:rPr lang="en-US" sz="2400" b="1" dirty="0" err="1"/>
              <a:t>những</a:t>
            </a:r>
            <a:r>
              <a:rPr lang="en-US" sz="2400" b="1" dirty="0"/>
              <a:t> </a:t>
            </a:r>
            <a:r>
              <a:rPr lang="en-US" sz="2400" b="1" dirty="0" err="1"/>
              <a:t>vật</a:t>
            </a:r>
            <a:r>
              <a:rPr lang="en-US" sz="2400" b="1" dirty="0"/>
              <a:t> ở </a:t>
            </a:r>
            <a:r>
              <a:rPr lang="en-US" sz="2400" b="1" dirty="0" err="1"/>
              <a:t>xa</a:t>
            </a:r>
            <a:r>
              <a:rPr lang="en-US" sz="2400" b="1" dirty="0"/>
              <a:t> </a:t>
            </a:r>
            <a:r>
              <a:rPr lang="en-US" sz="2400" b="1" dirty="0" err="1"/>
              <a:t>người</a:t>
            </a:r>
            <a:r>
              <a:rPr lang="en-US" sz="2400" b="1" dirty="0"/>
              <a:t> </a:t>
            </a:r>
            <a:r>
              <a:rPr lang="en-US" sz="2400" b="1" dirty="0" err="1"/>
              <a:t>nói</a:t>
            </a:r>
            <a:r>
              <a:rPr lang="en-US" sz="2400" b="1" dirty="0"/>
              <a:t>, </a:t>
            </a:r>
            <a:r>
              <a:rPr lang="en-US" sz="2400" b="1" dirty="0" err="1"/>
              <a:t>gần</a:t>
            </a:r>
            <a:r>
              <a:rPr lang="en-US" sz="2400" b="1" dirty="0"/>
              <a:t> </a:t>
            </a:r>
            <a:r>
              <a:rPr lang="en-US" sz="2400" b="1" dirty="0" err="1"/>
              <a:t>người</a:t>
            </a:r>
            <a:r>
              <a:rPr lang="en-US" sz="2400" b="1" dirty="0"/>
              <a:t> </a:t>
            </a:r>
            <a:r>
              <a:rPr lang="en-US" sz="2400" b="1" dirty="0" err="1"/>
              <a:t>nghe</a:t>
            </a:r>
            <a:endParaRPr lang="en-US" sz="2400" b="1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ja-JP" altLang="en-US" sz="2400" b="1" dirty="0"/>
              <a:t>あれ</a:t>
            </a:r>
            <a:r>
              <a:rPr lang="en-US" sz="2400" b="1" dirty="0"/>
              <a:t>= </a:t>
            </a:r>
            <a:r>
              <a:rPr lang="en-US" sz="2400" b="1" dirty="0" err="1"/>
              <a:t>cái</a:t>
            </a:r>
            <a:r>
              <a:rPr lang="en-US" sz="2400" b="1" dirty="0"/>
              <a:t> </a:t>
            </a:r>
            <a:r>
              <a:rPr lang="en-US" sz="2400" b="1" dirty="0" err="1"/>
              <a:t>kia</a:t>
            </a:r>
            <a:r>
              <a:rPr lang="en-US" sz="2400" b="1" dirty="0"/>
              <a:t>: </a:t>
            </a:r>
            <a:r>
              <a:rPr lang="en-US" sz="2400" b="1" dirty="0" err="1"/>
              <a:t>dùng</a:t>
            </a:r>
            <a:r>
              <a:rPr lang="en-US" sz="2400" b="1" dirty="0"/>
              <a:t> </a:t>
            </a:r>
            <a:r>
              <a:rPr lang="en-US" sz="2400" b="1" dirty="0" err="1"/>
              <a:t>để</a:t>
            </a:r>
            <a:r>
              <a:rPr lang="en-US" sz="2400" b="1" dirty="0"/>
              <a:t> </a:t>
            </a:r>
            <a:r>
              <a:rPr lang="en-US" sz="2400" b="1" dirty="0" err="1"/>
              <a:t>chỉ</a:t>
            </a:r>
            <a:r>
              <a:rPr lang="en-US" sz="2400" b="1" dirty="0"/>
              <a:t> </a:t>
            </a:r>
            <a:r>
              <a:rPr lang="en-US" sz="2400" b="1" dirty="0" err="1"/>
              <a:t>những</a:t>
            </a:r>
            <a:r>
              <a:rPr lang="en-US" sz="2400" b="1" dirty="0"/>
              <a:t> </a:t>
            </a:r>
            <a:r>
              <a:rPr lang="en-US" sz="2400" b="1" dirty="0" err="1"/>
              <a:t>vật</a:t>
            </a:r>
            <a:r>
              <a:rPr lang="en-US" sz="2400" b="1" dirty="0"/>
              <a:t> ở </a:t>
            </a:r>
            <a:r>
              <a:rPr lang="en-US" sz="2400" b="1" dirty="0" err="1"/>
              <a:t>xa</a:t>
            </a:r>
            <a:r>
              <a:rPr lang="en-US" sz="2400" b="1" dirty="0"/>
              <a:t> </a:t>
            </a:r>
            <a:r>
              <a:rPr lang="en-US" sz="2400" b="1" dirty="0" err="1"/>
              <a:t>cả</a:t>
            </a:r>
            <a:r>
              <a:rPr lang="en-US" sz="2400" b="1" dirty="0"/>
              <a:t> </a:t>
            </a:r>
            <a:r>
              <a:rPr lang="en-US" sz="2400" b="1" dirty="0" err="1"/>
              <a:t>người</a:t>
            </a:r>
            <a:r>
              <a:rPr lang="en-US" sz="2400" b="1" dirty="0"/>
              <a:t> </a:t>
            </a:r>
            <a:r>
              <a:rPr lang="en-US" sz="2400" b="1" dirty="0" err="1"/>
              <a:t>nói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người</a:t>
            </a:r>
            <a:r>
              <a:rPr lang="en-US" sz="2400" b="1" dirty="0"/>
              <a:t> </a:t>
            </a:r>
            <a:r>
              <a:rPr lang="en-US" sz="2400" b="1" dirty="0" err="1" smtClean="0"/>
              <a:t>nghe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/>
          </a:p>
          <a:p>
            <a:pPr lvl="0"/>
            <a:r>
              <a:rPr lang="en-US" sz="2400" b="1" dirty="0" err="1">
                <a:solidFill>
                  <a:srgbClr val="FF0000"/>
                </a:solidFill>
              </a:rPr>
              <a:t>Lưu</a:t>
            </a:r>
            <a:r>
              <a:rPr lang="en-US" sz="2400" b="1" dirty="0">
                <a:solidFill>
                  <a:srgbClr val="FF0000"/>
                </a:solidFill>
              </a:rPr>
              <a:t> ý: 3 </a:t>
            </a:r>
            <a:r>
              <a:rPr lang="en-US" sz="2400" b="1" dirty="0" err="1">
                <a:solidFill>
                  <a:srgbClr val="FF0000"/>
                </a:solidFill>
              </a:rPr>
              <a:t>đại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từ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chỉ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thị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trên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chỉ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dùng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đồ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vật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7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62001"/>
            <a:ext cx="7010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00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81000"/>
            <a:ext cx="7239000" cy="1470025"/>
          </a:xfrm>
        </p:spPr>
        <p:txBody>
          <a:bodyPr>
            <a:normAutofit fontScale="90000"/>
          </a:bodyPr>
          <a:lstStyle/>
          <a:p>
            <a:pPr lvl="0" algn="l"/>
            <a:r>
              <a:rPr lang="ja-JP" altLang="en-US" dirty="0"/>
              <a:t>はい、そうです。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ja-JP" altLang="en-US" dirty="0"/>
              <a:t>いいえ、そうじゃありません。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1828800"/>
            <a:ext cx="8458200" cy="3581400"/>
          </a:xfrm>
        </p:spPr>
        <p:txBody>
          <a:bodyPr>
            <a:noAutofit/>
          </a:bodyPr>
          <a:lstStyle/>
          <a:p>
            <a:pPr algn="l"/>
            <a:r>
              <a:rPr lang="ja-JP" altLang="en-US" sz="2500" dirty="0">
                <a:solidFill>
                  <a:schemeClr val="tx1"/>
                </a:solidFill>
              </a:rPr>
              <a:t>導入</a:t>
            </a:r>
            <a:r>
              <a:rPr lang="en-US" sz="2500" dirty="0">
                <a:solidFill>
                  <a:schemeClr val="tx1"/>
                </a:solidFill>
              </a:rPr>
              <a:t>(</a:t>
            </a:r>
            <a:r>
              <a:rPr lang="ja-JP" altLang="en-US" sz="2500" dirty="0">
                <a:solidFill>
                  <a:schemeClr val="tx1"/>
                </a:solidFill>
              </a:rPr>
              <a:t>どうにゅう</a:t>
            </a:r>
            <a:r>
              <a:rPr lang="en-US" sz="2500" dirty="0">
                <a:solidFill>
                  <a:schemeClr val="tx1"/>
                </a:solidFill>
              </a:rPr>
              <a:t>)</a:t>
            </a:r>
            <a:r>
              <a:rPr lang="ja-JP" altLang="en-US" sz="2500" dirty="0" smtClean="0">
                <a:solidFill>
                  <a:schemeClr val="tx1"/>
                </a:solidFill>
              </a:rPr>
              <a:t>：</a:t>
            </a:r>
            <a:endParaRPr lang="en-US" altLang="ja-JP" sz="2500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ja-JP" altLang="en-US" sz="2200" dirty="0" smtClean="0">
                <a:solidFill>
                  <a:schemeClr val="tx1"/>
                </a:solidFill>
              </a:rPr>
              <a:t>「こ</a:t>
            </a:r>
            <a:r>
              <a:rPr lang="ja-JP" altLang="en-US" sz="2200" dirty="0">
                <a:solidFill>
                  <a:schemeClr val="tx1"/>
                </a:solidFill>
              </a:rPr>
              <a:t>れ</a:t>
            </a:r>
            <a:r>
              <a:rPr lang="ja-JP" altLang="en-US" sz="2200" dirty="0" smtClean="0">
                <a:solidFill>
                  <a:schemeClr val="tx1"/>
                </a:solidFill>
              </a:rPr>
              <a:t>はざ</a:t>
            </a:r>
            <a:r>
              <a:rPr lang="ja-JP" altLang="en-US" sz="2200" dirty="0">
                <a:solidFill>
                  <a:schemeClr val="tx1"/>
                </a:solidFill>
              </a:rPr>
              <a:t>っ</a:t>
            </a:r>
            <a:r>
              <a:rPr lang="ja-JP" altLang="en-US" sz="2200" dirty="0" smtClean="0">
                <a:solidFill>
                  <a:schemeClr val="tx1"/>
                </a:solidFill>
              </a:rPr>
              <a:t>しで</a:t>
            </a:r>
            <a:r>
              <a:rPr lang="ja-JP" altLang="en-US" sz="2200" dirty="0">
                <a:solidFill>
                  <a:schemeClr val="tx1"/>
                </a:solidFill>
              </a:rPr>
              <a:t>すか。」</a:t>
            </a:r>
            <a:r>
              <a:rPr lang="en-US" sz="2200" b="0" i="1" dirty="0" err="1" smtClean="0">
                <a:solidFill>
                  <a:schemeClr val="tx1"/>
                </a:solidFill>
              </a:rPr>
              <a:t>Cái</a:t>
            </a:r>
            <a:r>
              <a:rPr lang="en-US" sz="2200" b="0" i="1" dirty="0" smtClean="0">
                <a:solidFill>
                  <a:schemeClr val="tx1"/>
                </a:solidFill>
              </a:rPr>
              <a:t> </a:t>
            </a:r>
            <a:r>
              <a:rPr lang="en-US" sz="2200" b="0" i="1" dirty="0" err="1" smtClean="0">
                <a:solidFill>
                  <a:schemeClr val="tx1"/>
                </a:solidFill>
              </a:rPr>
              <a:t>này</a:t>
            </a:r>
            <a:r>
              <a:rPr lang="en-US" sz="2200" b="0" i="1" dirty="0" smtClean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là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tạp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chí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phải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không</a:t>
            </a:r>
            <a:r>
              <a:rPr lang="en-US" sz="2200" b="0" i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ja-JP" altLang="en-US" sz="2200" dirty="0" smtClean="0">
                <a:solidFill>
                  <a:schemeClr val="tx1"/>
                </a:solidFill>
              </a:rPr>
              <a:t>「</a:t>
            </a:r>
            <a:r>
              <a:rPr lang="ja-JP" altLang="en-US" sz="2200" dirty="0">
                <a:solidFill>
                  <a:schemeClr val="tx1"/>
                </a:solidFill>
              </a:rPr>
              <a:t>はい</a:t>
            </a:r>
            <a:r>
              <a:rPr lang="ja-JP" altLang="en-US" sz="2200" dirty="0" smtClean="0">
                <a:solidFill>
                  <a:schemeClr val="tx1"/>
                </a:solidFill>
              </a:rPr>
              <a:t>、ざ</a:t>
            </a:r>
            <a:r>
              <a:rPr lang="ja-JP" altLang="en-US" sz="2200" dirty="0">
                <a:solidFill>
                  <a:schemeClr val="tx1"/>
                </a:solidFill>
              </a:rPr>
              <a:t>っ</a:t>
            </a:r>
            <a:r>
              <a:rPr lang="ja-JP" altLang="en-US" sz="2200" dirty="0" smtClean="0">
                <a:solidFill>
                  <a:schemeClr val="tx1"/>
                </a:solidFill>
              </a:rPr>
              <a:t>しで</a:t>
            </a:r>
            <a:r>
              <a:rPr lang="ja-JP" altLang="en-US" sz="2200" dirty="0">
                <a:solidFill>
                  <a:schemeClr val="tx1"/>
                </a:solidFill>
              </a:rPr>
              <a:t>す</a:t>
            </a:r>
            <a:r>
              <a:rPr lang="ja-JP" altLang="en-US" sz="2200" dirty="0" smtClean="0">
                <a:solidFill>
                  <a:schemeClr val="tx1"/>
                </a:solidFill>
              </a:rPr>
              <a:t>。」 </a:t>
            </a:r>
            <a:r>
              <a:rPr lang="en-US" sz="2200" b="0" i="1" dirty="0" err="1" smtClean="0">
                <a:solidFill>
                  <a:schemeClr val="tx1"/>
                </a:solidFill>
              </a:rPr>
              <a:t>Vâng</a:t>
            </a:r>
            <a:r>
              <a:rPr lang="en-US" sz="2200" b="0" i="1" dirty="0">
                <a:solidFill>
                  <a:schemeClr val="tx1"/>
                </a:solidFill>
              </a:rPr>
              <a:t>, </a:t>
            </a:r>
            <a:r>
              <a:rPr lang="en-US" sz="2200" b="0" i="1" dirty="0" err="1">
                <a:solidFill>
                  <a:schemeClr val="tx1"/>
                </a:solidFill>
              </a:rPr>
              <a:t>là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tạp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chí</a:t>
            </a:r>
            <a:r>
              <a:rPr lang="en-US" sz="2200" b="0" i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ja-JP" altLang="en-US" sz="2200" dirty="0">
                <a:solidFill>
                  <a:schemeClr val="tx1"/>
                </a:solidFill>
              </a:rPr>
              <a:t>「はい、そうです</a:t>
            </a:r>
            <a:r>
              <a:rPr lang="ja-JP" altLang="en-US" sz="2200" dirty="0" smtClean="0">
                <a:solidFill>
                  <a:schemeClr val="tx1"/>
                </a:solidFill>
              </a:rPr>
              <a:t>。」 </a:t>
            </a:r>
            <a:r>
              <a:rPr lang="en-US" sz="2200" b="0" i="1" dirty="0" err="1" smtClean="0">
                <a:solidFill>
                  <a:schemeClr val="tx1"/>
                </a:solidFill>
              </a:rPr>
              <a:t>Vâng</a:t>
            </a:r>
            <a:r>
              <a:rPr lang="en-US" sz="2200" b="0" i="1" dirty="0">
                <a:solidFill>
                  <a:schemeClr val="tx1"/>
                </a:solidFill>
              </a:rPr>
              <a:t>, </a:t>
            </a:r>
            <a:r>
              <a:rPr lang="en-US" sz="2200" b="0" i="1" dirty="0" err="1">
                <a:solidFill>
                  <a:schemeClr val="tx1"/>
                </a:solidFill>
              </a:rPr>
              <a:t>đúng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vậy</a:t>
            </a:r>
            <a:r>
              <a:rPr lang="en-US" sz="2200" b="0" i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ja-JP" altLang="en-US" sz="2200" dirty="0">
                <a:solidFill>
                  <a:schemeClr val="tx1"/>
                </a:solidFill>
              </a:rPr>
              <a:t>「これ</a:t>
            </a:r>
            <a:r>
              <a:rPr lang="ja-JP" altLang="en-US" sz="2200" dirty="0" smtClean="0">
                <a:solidFill>
                  <a:schemeClr val="tx1"/>
                </a:solidFill>
              </a:rPr>
              <a:t>はじ</a:t>
            </a:r>
            <a:r>
              <a:rPr lang="ja-JP" altLang="en-US" sz="2200" dirty="0">
                <a:solidFill>
                  <a:schemeClr val="tx1"/>
                </a:solidFill>
              </a:rPr>
              <a:t>し</a:t>
            </a:r>
            <a:r>
              <a:rPr lang="ja-JP" altLang="en-US" sz="2200" dirty="0" smtClean="0">
                <a:solidFill>
                  <a:schemeClr val="tx1"/>
                </a:solidFill>
              </a:rPr>
              <a:t>ょで</a:t>
            </a:r>
            <a:r>
              <a:rPr lang="ja-JP" altLang="en-US" sz="2200" dirty="0">
                <a:solidFill>
                  <a:schemeClr val="tx1"/>
                </a:solidFill>
              </a:rPr>
              <a:t>すか</a:t>
            </a:r>
            <a:r>
              <a:rPr lang="ja-JP" altLang="en-US" sz="2200" dirty="0" smtClean="0">
                <a:solidFill>
                  <a:schemeClr val="tx1"/>
                </a:solidFill>
              </a:rPr>
              <a:t>？」 </a:t>
            </a:r>
            <a:r>
              <a:rPr lang="en-US" sz="2200" b="0" i="1" dirty="0" err="1" smtClean="0">
                <a:solidFill>
                  <a:schemeClr val="tx1"/>
                </a:solidFill>
              </a:rPr>
              <a:t>Cái</a:t>
            </a:r>
            <a:r>
              <a:rPr lang="en-US" sz="2200" b="0" i="1" dirty="0" smtClean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này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là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từ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điển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phải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không</a:t>
            </a:r>
            <a:r>
              <a:rPr lang="en-US" sz="2200" b="0" i="1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ja-JP" altLang="en-US" sz="2200" dirty="0">
                <a:solidFill>
                  <a:schemeClr val="tx1"/>
                </a:solidFill>
              </a:rPr>
              <a:t>「いいえ</a:t>
            </a:r>
            <a:r>
              <a:rPr lang="ja-JP" altLang="en-US" sz="2200" dirty="0" smtClean="0">
                <a:solidFill>
                  <a:schemeClr val="tx1"/>
                </a:solidFill>
              </a:rPr>
              <a:t>、じ</a:t>
            </a:r>
            <a:r>
              <a:rPr lang="ja-JP" altLang="en-US" sz="2200" dirty="0">
                <a:solidFill>
                  <a:schemeClr val="tx1"/>
                </a:solidFill>
              </a:rPr>
              <a:t>し</a:t>
            </a:r>
            <a:r>
              <a:rPr lang="ja-JP" altLang="en-US" sz="2200" dirty="0" smtClean="0">
                <a:solidFill>
                  <a:schemeClr val="tx1"/>
                </a:solidFill>
              </a:rPr>
              <a:t>ょじ</a:t>
            </a:r>
            <a:r>
              <a:rPr lang="ja-JP" altLang="en-US" sz="2200" dirty="0">
                <a:solidFill>
                  <a:schemeClr val="tx1"/>
                </a:solidFill>
              </a:rPr>
              <a:t>ゃありません</a:t>
            </a:r>
            <a:r>
              <a:rPr lang="ja-JP" altLang="en-US" sz="2200" dirty="0" smtClean="0">
                <a:solidFill>
                  <a:schemeClr val="tx1"/>
                </a:solidFill>
              </a:rPr>
              <a:t>。」 </a:t>
            </a:r>
            <a:r>
              <a:rPr lang="en-US" sz="2200" b="0" i="1" dirty="0" err="1" smtClean="0">
                <a:solidFill>
                  <a:schemeClr val="tx1"/>
                </a:solidFill>
              </a:rPr>
              <a:t>Không</a:t>
            </a:r>
            <a:r>
              <a:rPr lang="en-US" sz="2200" b="0" i="1" dirty="0">
                <a:solidFill>
                  <a:schemeClr val="tx1"/>
                </a:solidFill>
              </a:rPr>
              <a:t>, </a:t>
            </a:r>
            <a:r>
              <a:rPr lang="en-US" sz="2200" b="0" i="1" dirty="0" err="1">
                <a:solidFill>
                  <a:schemeClr val="tx1"/>
                </a:solidFill>
              </a:rPr>
              <a:t>không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phải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là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từ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điển</a:t>
            </a:r>
            <a:r>
              <a:rPr lang="en-US" sz="2200" b="0" i="1" dirty="0" smtClean="0">
                <a:solidFill>
                  <a:schemeClr val="tx1"/>
                </a:solidFill>
              </a:rPr>
              <a:t>.</a:t>
            </a:r>
          </a:p>
          <a:p>
            <a:pPr marL="457200" lvl="0" indent="-457200" algn="l">
              <a:buFont typeface="Arial" pitchFamily="34" charset="0"/>
              <a:buChar char="•"/>
            </a:pPr>
            <a:r>
              <a:rPr lang="ja-JP" altLang="en-US" sz="2200" dirty="0">
                <a:solidFill>
                  <a:schemeClr val="tx1"/>
                </a:solidFill>
              </a:rPr>
              <a:t>「いいえ、そうじゃありません。ノートです</a:t>
            </a:r>
            <a:r>
              <a:rPr lang="ja-JP" altLang="en-US" sz="2200" dirty="0" smtClean="0">
                <a:solidFill>
                  <a:schemeClr val="tx1"/>
                </a:solidFill>
              </a:rPr>
              <a:t>。」 </a:t>
            </a:r>
            <a:r>
              <a:rPr lang="en-US" sz="2200" b="0" i="1" dirty="0" err="1" smtClean="0">
                <a:solidFill>
                  <a:schemeClr val="tx1"/>
                </a:solidFill>
              </a:rPr>
              <a:t>Không</a:t>
            </a:r>
            <a:r>
              <a:rPr lang="en-US" sz="2200" b="0" i="1" dirty="0">
                <a:solidFill>
                  <a:schemeClr val="tx1"/>
                </a:solidFill>
              </a:rPr>
              <a:t>, </a:t>
            </a:r>
            <a:r>
              <a:rPr lang="en-US" sz="2200" b="0" i="1" dirty="0" err="1">
                <a:solidFill>
                  <a:schemeClr val="tx1"/>
                </a:solidFill>
              </a:rPr>
              <a:t>không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 smtClean="0">
                <a:solidFill>
                  <a:schemeClr val="tx1"/>
                </a:solidFill>
              </a:rPr>
              <a:t>phải</a:t>
            </a:r>
            <a:r>
              <a:rPr lang="en-US" sz="2200" b="0" i="1" dirty="0" smtClean="0">
                <a:solidFill>
                  <a:schemeClr val="tx1"/>
                </a:solidFill>
              </a:rPr>
              <a:t>.</a:t>
            </a:r>
            <a:r>
              <a:rPr lang="en-US" altLang="ja-JP" sz="2800" b="0" i="1" dirty="0" smtClean="0">
                <a:solidFill>
                  <a:schemeClr val="tx1"/>
                </a:solidFill>
              </a:rPr>
              <a:t/>
            </a:r>
            <a:br>
              <a:rPr lang="en-US" altLang="ja-JP" sz="2800" b="0" i="1" dirty="0" smtClean="0">
                <a:solidFill>
                  <a:schemeClr val="tx1"/>
                </a:solidFill>
              </a:rPr>
            </a:br>
            <a:endParaRPr lang="en-US" sz="2700" b="0" i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638800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400" b="1" dirty="0">
                <a:solidFill>
                  <a:srgbClr val="FF0000"/>
                </a:solidFill>
              </a:rPr>
              <a:t>Dạng câu trả lời này chỉ dùng cho câu hỏi danh </a:t>
            </a:r>
            <a:r>
              <a:rPr lang="vi-VN" sz="2400" b="1" dirty="0" smtClean="0">
                <a:solidFill>
                  <a:srgbClr val="FF0000"/>
                </a:solidFill>
              </a:rPr>
              <a:t>từ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02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76200"/>
            <a:ext cx="74676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N </a:t>
            </a:r>
            <a:r>
              <a:rPr lang="ja-JP" altLang="en-US" dirty="0"/>
              <a:t>は</a:t>
            </a:r>
            <a:r>
              <a:rPr lang="en-US" altLang="en-US" dirty="0"/>
              <a:t>	</a:t>
            </a:r>
            <a:r>
              <a:rPr lang="ja-JP" altLang="en-US" dirty="0"/>
              <a:t>なんですか。</a:t>
            </a:r>
            <a:r>
              <a:rPr lang="en-US" altLang="en-US" dirty="0"/>
              <a:t>	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914400"/>
            <a:ext cx="6400800" cy="457200"/>
          </a:xfrm>
        </p:spPr>
        <p:txBody>
          <a:bodyPr>
            <a:noAutofit/>
          </a:bodyPr>
          <a:lstStyle/>
          <a:p>
            <a:pPr algn="l"/>
            <a:r>
              <a:rPr lang="ja-JP" altLang="en-US" sz="2800" dirty="0" smtClean="0">
                <a:solidFill>
                  <a:srgbClr val="FF0000"/>
                </a:solidFill>
              </a:rPr>
              <a:t>意味</a:t>
            </a:r>
            <a:r>
              <a:rPr lang="vi-VN" sz="2800" dirty="0" smtClean="0">
                <a:solidFill>
                  <a:srgbClr val="FF0000"/>
                </a:solidFill>
              </a:rPr>
              <a:t>(</a:t>
            </a:r>
            <a:r>
              <a:rPr lang="ja-JP" altLang="en-US" sz="2800" dirty="0" smtClean="0">
                <a:solidFill>
                  <a:srgbClr val="FF0000"/>
                </a:solidFill>
              </a:rPr>
              <a:t>いみ</a:t>
            </a:r>
            <a:r>
              <a:rPr lang="vi-VN" sz="2800" dirty="0" smtClean="0">
                <a:solidFill>
                  <a:srgbClr val="FF0000"/>
                </a:solidFill>
              </a:rPr>
              <a:t>)</a:t>
            </a:r>
            <a:r>
              <a:rPr lang="ja-JP" altLang="en-US" sz="2800" dirty="0" smtClean="0">
                <a:solidFill>
                  <a:srgbClr val="FF0000"/>
                </a:solidFill>
              </a:rPr>
              <a:t>：</a:t>
            </a:r>
            <a:r>
              <a:rPr lang="vi-VN" sz="2800" dirty="0" smtClean="0">
                <a:solidFill>
                  <a:srgbClr val="FF0000"/>
                </a:solidFill>
              </a:rPr>
              <a:t>~ </a:t>
            </a:r>
            <a:r>
              <a:rPr lang="en-US" sz="2800" dirty="0" smtClean="0">
                <a:solidFill>
                  <a:srgbClr val="FF0000"/>
                </a:solidFill>
              </a:rPr>
              <a:t>N </a:t>
            </a:r>
            <a:r>
              <a:rPr lang="vi-VN" sz="2800" dirty="0" smtClean="0">
                <a:solidFill>
                  <a:srgbClr val="FF0000"/>
                </a:solidFill>
              </a:rPr>
              <a:t>là cái gì?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8600" y="1524000"/>
            <a:ext cx="883920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dirty="0">
                <a:solidFill>
                  <a:schemeClr val="tx1"/>
                </a:solidFill>
              </a:rPr>
              <a:t>導入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ja-JP" altLang="en-US" sz="2000" dirty="0">
                <a:solidFill>
                  <a:schemeClr val="tx1"/>
                </a:solidFill>
              </a:rPr>
              <a:t>どうにゅう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ja-JP" altLang="en-US" sz="2000" dirty="0" smtClean="0">
                <a:solidFill>
                  <a:schemeClr val="tx1"/>
                </a:solidFill>
              </a:rPr>
              <a:t>：</a:t>
            </a:r>
            <a:endParaRPr lang="en-US" sz="2000" b="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800" y="1519825"/>
            <a:ext cx="3530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Câu</a:t>
            </a:r>
            <a:r>
              <a:rPr lang="en-US" sz="2400" b="1" dirty="0"/>
              <a:t> </a:t>
            </a:r>
            <a:r>
              <a:rPr lang="en-US" sz="2400" b="1" dirty="0" err="1"/>
              <a:t>hỏi</a:t>
            </a:r>
            <a:r>
              <a:rPr lang="en-US" sz="2400" b="1" dirty="0"/>
              <a:t> </a:t>
            </a:r>
            <a:r>
              <a:rPr lang="en-US" sz="2400" b="1" dirty="0" err="1"/>
              <a:t>với</a:t>
            </a:r>
            <a:r>
              <a:rPr lang="en-US" sz="2400" b="1" dirty="0"/>
              <a:t> </a:t>
            </a:r>
            <a:r>
              <a:rPr lang="en-US" sz="2400" b="1" dirty="0" err="1"/>
              <a:t>từ</a:t>
            </a:r>
            <a:r>
              <a:rPr lang="en-US" sz="2400" b="1" dirty="0"/>
              <a:t> </a:t>
            </a:r>
            <a:r>
              <a:rPr lang="en-US" sz="2400" b="1" dirty="0" err="1"/>
              <a:t>để</a:t>
            </a:r>
            <a:r>
              <a:rPr lang="en-US" sz="2400" b="1" dirty="0"/>
              <a:t> </a:t>
            </a:r>
            <a:r>
              <a:rPr lang="en-US" sz="2400" b="1" dirty="0" err="1"/>
              <a:t>hỏi</a:t>
            </a:r>
            <a:r>
              <a:rPr lang="en-US" sz="2400" b="1" dirty="0"/>
              <a:t>	</a:t>
            </a:r>
            <a:r>
              <a:rPr lang="ja-JP" altLang="en-US" sz="2400" b="1" dirty="0"/>
              <a:t>なん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88767" y="1841326"/>
            <a:ext cx="6172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 b="1" dirty="0" err="1"/>
              <a:t>Ví</a:t>
            </a:r>
            <a:r>
              <a:rPr lang="en-US" sz="2200" b="1" dirty="0"/>
              <a:t> </a:t>
            </a:r>
            <a:r>
              <a:rPr lang="en-US" sz="2200" b="1" dirty="0" err="1"/>
              <a:t>dụ</a:t>
            </a:r>
            <a:r>
              <a:rPr lang="en-US" sz="2200" b="1" dirty="0" smtClean="0"/>
              <a:t>:</a:t>
            </a:r>
            <a:endParaRPr lang="en-US" sz="2200" dirty="0"/>
          </a:p>
          <a:p>
            <a:r>
              <a:rPr lang="ja-JP" altLang="en-US" sz="2200" b="1" dirty="0"/>
              <a:t>これ</a:t>
            </a:r>
            <a:r>
              <a:rPr lang="ja-JP" altLang="en-US" sz="2200" b="1" dirty="0" smtClean="0"/>
              <a:t>はな</a:t>
            </a:r>
            <a:r>
              <a:rPr lang="ja-JP" altLang="en-US" sz="2200" b="1" dirty="0"/>
              <a:t>んですか</a:t>
            </a:r>
            <a:r>
              <a:rPr lang="ja-JP" altLang="en-US" sz="2200" b="1" dirty="0" smtClean="0"/>
              <a:t>。</a:t>
            </a:r>
            <a:r>
              <a:rPr lang="en-US" altLang="ja-JP" sz="2200" i="1" dirty="0" err="1" smtClean="0"/>
              <a:t>Đây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là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cái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gì</a:t>
            </a:r>
            <a:r>
              <a:rPr lang="en-US" altLang="ja-JP" sz="2200" i="1" dirty="0" smtClean="0"/>
              <a:t> ?</a:t>
            </a:r>
            <a:endParaRPr lang="en-US" sz="2200" i="1" dirty="0"/>
          </a:p>
          <a:p>
            <a:r>
              <a:rPr lang="en-US" sz="2200" b="1" dirty="0"/>
              <a:t> </a:t>
            </a:r>
          </a:p>
          <a:p>
            <a:r>
              <a:rPr lang="en-US" sz="2200" b="1" dirty="0"/>
              <a:t>…</a:t>
            </a:r>
            <a:r>
              <a:rPr lang="ja-JP" altLang="en-US" sz="2200" b="1" dirty="0"/>
              <a:t>それ</a:t>
            </a:r>
            <a:r>
              <a:rPr lang="ja-JP" altLang="en-US" sz="2200" b="1" dirty="0" smtClean="0"/>
              <a:t>はい</a:t>
            </a:r>
            <a:r>
              <a:rPr lang="ja-JP" altLang="en-US" sz="2200" b="1" dirty="0"/>
              <a:t>すです</a:t>
            </a:r>
            <a:r>
              <a:rPr lang="ja-JP" altLang="en-US" sz="2200" b="1" dirty="0" smtClean="0"/>
              <a:t>。</a:t>
            </a:r>
            <a:r>
              <a:rPr lang="en-US" altLang="ja-JP" sz="2200" i="1" dirty="0" err="1" smtClean="0"/>
              <a:t>Đó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là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cái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ghế</a:t>
            </a:r>
            <a:r>
              <a:rPr lang="en-US" altLang="ja-JP" sz="2200" i="1" dirty="0" smtClean="0"/>
              <a:t>.</a:t>
            </a:r>
            <a:endParaRPr lang="en-US" sz="2200" i="1" dirty="0"/>
          </a:p>
          <a:p>
            <a:r>
              <a:rPr lang="en-US" sz="2200" b="1" dirty="0"/>
              <a:t> </a:t>
            </a:r>
          </a:p>
          <a:p>
            <a:r>
              <a:rPr lang="ja-JP" altLang="en-US" sz="2200" b="1" dirty="0"/>
              <a:t>あれ</a:t>
            </a:r>
            <a:r>
              <a:rPr lang="ja-JP" altLang="en-US" sz="2200" b="1" dirty="0" smtClean="0"/>
              <a:t>はなんで</a:t>
            </a:r>
            <a:r>
              <a:rPr lang="ja-JP" altLang="en-US" sz="2200" b="1" dirty="0"/>
              <a:t>すか</a:t>
            </a:r>
            <a:r>
              <a:rPr lang="ja-JP" altLang="en-US" sz="2200" b="1" dirty="0" smtClean="0"/>
              <a:t>。</a:t>
            </a:r>
            <a:r>
              <a:rPr lang="en-US" altLang="ja-JP" sz="2200" i="1" dirty="0" smtClean="0"/>
              <a:t>Kia </a:t>
            </a:r>
            <a:r>
              <a:rPr lang="en-US" altLang="ja-JP" sz="2200" i="1" dirty="0" err="1" smtClean="0"/>
              <a:t>là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cái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gì</a:t>
            </a:r>
            <a:r>
              <a:rPr lang="en-US" altLang="ja-JP" sz="2200" i="1" dirty="0" smtClean="0"/>
              <a:t> ?</a:t>
            </a:r>
            <a:endParaRPr lang="en-US" sz="2200" i="1" dirty="0"/>
          </a:p>
          <a:p>
            <a:r>
              <a:rPr lang="en-US" sz="2200" b="1" dirty="0"/>
              <a:t> </a:t>
            </a:r>
          </a:p>
          <a:p>
            <a:r>
              <a:rPr lang="ja-JP" altLang="en-US" sz="2200" b="1" dirty="0" smtClean="0"/>
              <a:t> </a:t>
            </a:r>
            <a:r>
              <a:rPr lang="vi-VN" altLang="ja-JP" sz="2200" b="1" dirty="0" smtClean="0"/>
              <a:t>...</a:t>
            </a:r>
            <a:r>
              <a:rPr lang="ja-JP" altLang="en-US" sz="2200" b="1" dirty="0" smtClean="0"/>
              <a:t>あれはほんです。</a:t>
            </a:r>
            <a:r>
              <a:rPr lang="en-US" altLang="ja-JP" sz="2200" i="1" dirty="0" smtClean="0"/>
              <a:t>Kia </a:t>
            </a:r>
            <a:r>
              <a:rPr lang="en-US" altLang="ja-JP" sz="2200" i="1" dirty="0" err="1" smtClean="0"/>
              <a:t>là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quyển</a:t>
            </a:r>
            <a:r>
              <a:rPr lang="en-US" altLang="ja-JP" sz="2200" i="1" dirty="0" smtClean="0"/>
              <a:t> </a:t>
            </a:r>
            <a:r>
              <a:rPr lang="en-US" altLang="ja-JP" sz="2200" i="1" dirty="0" err="1" smtClean="0"/>
              <a:t>sách</a:t>
            </a:r>
            <a:r>
              <a:rPr lang="en-US" altLang="ja-JP" sz="2200" i="1" dirty="0" smtClean="0"/>
              <a:t>.</a:t>
            </a:r>
            <a:endParaRPr lang="en-US" sz="2200" i="1" dirty="0"/>
          </a:p>
          <a:p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865803" y="4847988"/>
            <a:ext cx="6172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Chú</a:t>
            </a:r>
            <a:r>
              <a:rPr lang="en-US" sz="2000" b="1" dirty="0">
                <a:solidFill>
                  <a:srgbClr val="FF0000"/>
                </a:solidFill>
              </a:rPr>
              <a:t> ý: </a:t>
            </a:r>
            <a:r>
              <a:rPr lang="ja-JP" altLang="en-US" b="1" dirty="0"/>
              <a:t>なん </a:t>
            </a:r>
            <a:r>
              <a:rPr lang="en-US" b="1" dirty="0" err="1">
                <a:solidFill>
                  <a:srgbClr val="FF0000"/>
                </a:solidFill>
              </a:rPr>
              <a:t>là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từ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hỏi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dùng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vật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ja-JP" altLang="en-US" b="1" dirty="0"/>
              <a:t>だれ </a:t>
            </a:r>
            <a:r>
              <a:rPr lang="en-US" b="1" dirty="0" err="1">
                <a:solidFill>
                  <a:srgbClr val="FF0000"/>
                </a:solidFill>
              </a:rPr>
              <a:t>là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từ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để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hỏi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dùng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người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vi-VN" b="1" dirty="0" smtClean="0">
              <a:solidFill>
                <a:srgbClr val="FF0000"/>
              </a:solidFill>
            </a:endParaRPr>
          </a:p>
          <a:p>
            <a:pPr marL="0" lvl="1"/>
            <a:r>
              <a:rPr lang="en-US" b="1" dirty="0" err="1" smtClean="0">
                <a:solidFill>
                  <a:srgbClr val="FF0000"/>
                </a:solidFill>
              </a:rPr>
              <a:t>Khi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một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vật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ở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gần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hai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người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thì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cả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hai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người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đều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có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thể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dùng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ja-JP" altLang="en-US" b="1" dirty="0"/>
              <a:t>こ</a:t>
            </a:r>
            <a:r>
              <a:rPr lang="ja-JP" altLang="en-US" b="1" dirty="0" smtClean="0"/>
              <a:t>れ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4949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-98425"/>
            <a:ext cx="8001000" cy="1470025"/>
          </a:xfrm>
        </p:spPr>
        <p:txBody>
          <a:bodyPr>
            <a:normAutofit/>
          </a:bodyPr>
          <a:lstStyle/>
          <a:p>
            <a:r>
              <a:rPr lang="ja-JP" altLang="en-US" dirty="0"/>
              <a:t>～は</a:t>
            </a:r>
            <a:r>
              <a:rPr lang="en-US" altLang="en-US" dirty="0"/>
              <a:t>A</a:t>
            </a:r>
            <a:r>
              <a:rPr lang="ja-JP" altLang="en-US" dirty="0"/>
              <a:t>ですか、</a:t>
            </a:r>
            <a:r>
              <a:rPr lang="en-US" altLang="en-US" dirty="0"/>
              <a:t>B</a:t>
            </a:r>
            <a:r>
              <a:rPr lang="ja-JP" altLang="en-US" dirty="0"/>
              <a:t>です</a:t>
            </a:r>
            <a:r>
              <a:rPr lang="ja-JP" altLang="en-US" dirty="0" smtClean="0"/>
              <a:t>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900" dirty="0"/>
              <a:t>意味</a:t>
            </a:r>
            <a:r>
              <a:rPr lang="en-US" altLang="en-US" sz="2900" dirty="0"/>
              <a:t>(</a:t>
            </a:r>
            <a:r>
              <a:rPr lang="ja-JP" altLang="en-US" sz="2900" dirty="0"/>
              <a:t>いみ</a:t>
            </a:r>
            <a:r>
              <a:rPr lang="en-US" altLang="en-US" sz="2900" dirty="0"/>
              <a:t>)</a:t>
            </a:r>
            <a:r>
              <a:rPr lang="ja-JP" altLang="en-US" sz="2900" dirty="0"/>
              <a:t>：</a:t>
            </a:r>
            <a:r>
              <a:rPr lang="en-US" altLang="en-US" sz="2900" dirty="0"/>
              <a:t>~</a:t>
            </a:r>
            <a:r>
              <a:rPr lang="en-US" altLang="en-US" sz="2900" dirty="0" err="1"/>
              <a:t>là</a:t>
            </a:r>
            <a:r>
              <a:rPr lang="en-US" altLang="en-US" sz="2900" dirty="0"/>
              <a:t> A hay B?</a:t>
            </a:r>
            <a:endParaRPr lang="en-US" sz="2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447800"/>
            <a:ext cx="8534400" cy="1524000"/>
          </a:xfrm>
        </p:spPr>
        <p:txBody>
          <a:bodyPr>
            <a:normAutofit/>
          </a:bodyPr>
          <a:lstStyle/>
          <a:p>
            <a:pPr algn="l"/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Câu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hỏi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lựa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chọn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để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người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nghe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đưa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ra</a:t>
            </a:r>
            <a:r>
              <a:rPr lang="en-US" sz="2600" dirty="0">
                <a:solidFill>
                  <a:srgbClr val="FF0000"/>
                </a:solidFill>
              </a:rPr>
              <a:t> 1 </a:t>
            </a:r>
            <a:r>
              <a:rPr lang="en-US" sz="2600" dirty="0" err="1">
                <a:solidFill>
                  <a:srgbClr val="FF0000"/>
                </a:solidFill>
              </a:rPr>
              <a:t>trong</a:t>
            </a:r>
            <a:r>
              <a:rPr lang="en-US" sz="2600" dirty="0">
                <a:solidFill>
                  <a:srgbClr val="FF0000"/>
                </a:solidFill>
              </a:rPr>
              <a:t> 2 </a:t>
            </a:r>
            <a:r>
              <a:rPr lang="en-US" sz="2600" dirty="0" err="1">
                <a:solidFill>
                  <a:srgbClr val="FF0000"/>
                </a:solidFill>
              </a:rPr>
              <a:t>đối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tượng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đã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nêu</a:t>
            </a:r>
            <a:r>
              <a:rPr lang="en-US" sz="2600" dirty="0">
                <a:solidFill>
                  <a:srgbClr val="FF0000"/>
                </a:solidFill>
              </a:rPr>
              <a:t> ở </a:t>
            </a:r>
            <a:r>
              <a:rPr lang="en-US" sz="2600" dirty="0" err="1">
                <a:solidFill>
                  <a:srgbClr val="FF0000"/>
                </a:solidFill>
              </a:rPr>
              <a:t>câu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hỏi</a:t>
            </a:r>
            <a:endParaRPr lang="en-US" sz="2600" dirty="0">
              <a:solidFill>
                <a:srgbClr val="FF0000"/>
              </a:solidFill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1000" y="2736938"/>
            <a:ext cx="7239000" cy="2901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28600" y="2362200"/>
            <a:ext cx="2667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ja-JP" altLang="en-US" sz="2400" dirty="0">
                <a:solidFill>
                  <a:schemeClr val="tx1"/>
                </a:solidFill>
              </a:rPr>
              <a:t>導入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ja-JP" altLang="en-US" sz="2400" dirty="0">
                <a:solidFill>
                  <a:schemeClr val="tx1"/>
                </a:solidFill>
              </a:rPr>
              <a:t>どうにゅう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r>
              <a:rPr lang="vi-VN" sz="2400" dirty="0">
                <a:solidFill>
                  <a:schemeClr val="tx1"/>
                </a:solidFill>
              </a:rPr>
              <a:t>: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28600" y="2952750"/>
            <a:ext cx="7200900" cy="224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19100" y="3810000"/>
            <a:ext cx="6477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8767" y="4343400"/>
            <a:ext cx="6934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609600" y="48768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3200400"/>
            <a:ext cx="670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ja-JP" altLang="en-US" b="1" dirty="0"/>
              <a:t>これはシャーペンですか、ボールペンですか</a:t>
            </a:r>
            <a:r>
              <a:rPr lang="ja-JP" altLang="en-US" b="1" dirty="0" smtClean="0"/>
              <a:t>。</a:t>
            </a:r>
            <a:endParaRPr lang="en-US" altLang="ja-JP" b="1" dirty="0" smtClean="0"/>
          </a:p>
          <a:p>
            <a:r>
              <a:rPr lang="vi-VN" altLang="ja-JP" i="1" dirty="0" smtClean="0"/>
              <a:t>Đây là bút chì kim à ? Hay là cái bút bi ?</a:t>
            </a:r>
            <a:endParaRPr lang="en-US" altLang="ja-JP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ja-JP" altLang="en-US" b="1" dirty="0"/>
              <a:t>それはシャーペンです</a:t>
            </a:r>
            <a:r>
              <a:rPr lang="ja-JP" altLang="en-US" b="1" dirty="0" smtClean="0"/>
              <a:t>。</a:t>
            </a:r>
            <a:endParaRPr lang="en-US" altLang="ja-JP" b="1" dirty="0" smtClean="0"/>
          </a:p>
          <a:p>
            <a:r>
              <a:rPr lang="vi-VN" altLang="ja-JP" i="1" dirty="0" smtClean="0"/>
              <a:t>Đây là bút chì kim.</a:t>
            </a:r>
            <a:endParaRPr lang="en-US" altLang="ja-JP" i="1" dirty="0"/>
          </a:p>
          <a:p>
            <a:pPr marL="285750" indent="-285750">
              <a:buFont typeface="Arial" pitchFamily="34" charset="0"/>
              <a:buChar char="•"/>
            </a:pPr>
            <a:r>
              <a:rPr lang="ja-JP" altLang="en-US" b="1" dirty="0"/>
              <a:t>これは</a:t>
            </a:r>
            <a:r>
              <a:rPr lang="en-US" altLang="ja-JP" b="1" dirty="0"/>
              <a:t>『</a:t>
            </a:r>
            <a:r>
              <a:rPr lang="ja-JP" altLang="en-US" b="1" dirty="0"/>
              <a:t>う</a:t>
            </a:r>
            <a:r>
              <a:rPr lang="en-US" altLang="ja-JP" b="1" dirty="0"/>
              <a:t>』</a:t>
            </a:r>
            <a:r>
              <a:rPr lang="ja-JP" altLang="en-US" b="1" dirty="0"/>
              <a:t>ですか、</a:t>
            </a:r>
            <a:r>
              <a:rPr lang="en-US" altLang="ja-JP" b="1" dirty="0"/>
              <a:t>『</a:t>
            </a:r>
            <a:r>
              <a:rPr lang="ja-JP" altLang="en-US" b="1" dirty="0"/>
              <a:t>ら</a:t>
            </a:r>
            <a:r>
              <a:rPr lang="en-US" altLang="ja-JP" b="1" dirty="0"/>
              <a:t>』</a:t>
            </a:r>
            <a:r>
              <a:rPr lang="ja-JP" altLang="en-US" b="1" dirty="0"/>
              <a:t>ですか</a:t>
            </a:r>
            <a:r>
              <a:rPr lang="ja-JP" altLang="en-US" b="1" dirty="0" smtClean="0"/>
              <a:t>。</a:t>
            </a:r>
            <a:endParaRPr lang="en-US" altLang="ja-JP" b="1" dirty="0" smtClean="0"/>
          </a:p>
          <a:p>
            <a:r>
              <a:rPr lang="vi-VN" altLang="ja-JP" i="1" dirty="0" smtClean="0"/>
              <a:t>Đây là chữ u hay chữ ra.</a:t>
            </a:r>
            <a:endParaRPr lang="en-US" altLang="ja-JP" i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ja-JP" altLang="en-US" b="1" dirty="0" smtClean="0"/>
              <a:t>これはらです。</a:t>
            </a:r>
            <a:endParaRPr lang="vi-VN" altLang="ja-JP" b="1" dirty="0" smtClean="0"/>
          </a:p>
          <a:p>
            <a:r>
              <a:rPr lang="vi-VN" i="1" dirty="0" smtClean="0"/>
              <a:t>Đây là chữ ra.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71770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-152400"/>
            <a:ext cx="5943600" cy="1470025"/>
          </a:xfrm>
        </p:spPr>
        <p:txBody>
          <a:bodyPr>
            <a:normAutofit/>
          </a:bodyPr>
          <a:lstStyle/>
          <a:p>
            <a:r>
              <a:rPr lang="en-US" altLang="en-US" dirty="0"/>
              <a:t>N1</a:t>
            </a:r>
            <a:r>
              <a:rPr lang="ja-JP" altLang="en-US" dirty="0"/>
              <a:t>の</a:t>
            </a:r>
            <a:r>
              <a:rPr lang="en-US" altLang="en-US" dirty="0"/>
              <a:t>N2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524000"/>
            <a:ext cx="8686800" cy="914400"/>
          </a:xfrm>
        </p:spPr>
        <p:txBody>
          <a:bodyPr>
            <a:noAutofit/>
          </a:bodyPr>
          <a:lstStyle/>
          <a:p>
            <a:pPr algn="l"/>
            <a:r>
              <a:rPr lang="ja-JP" altLang="en-US" sz="2400" dirty="0">
                <a:solidFill>
                  <a:srgbClr val="FF0000"/>
                </a:solidFill>
              </a:rPr>
              <a:t>意味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ja-JP" altLang="en-US" sz="2400" dirty="0">
                <a:solidFill>
                  <a:srgbClr val="FF0000"/>
                </a:solidFill>
              </a:rPr>
              <a:t>いみ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r>
              <a:rPr lang="ja-JP" altLang="en-US" sz="2400" dirty="0">
                <a:solidFill>
                  <a:srgbClr val="FF0000"/>
                </a:solidFill>
              </a:rPr>
              <a:t>：</a:t>
            </a:r>
            <a:r>
              <a:rPr lang="en-US" sz="2400" dirty="0" err="1">
                <a:solidFill>
                  <a:srgbClr val="FF0000"/>
                </a:solidFill>
              </a:rPr>
              <a:t>tr</a:t>
            </a:r>
            <a:r>
              <a:rPr lang="vi-VN" sz="2400" dirty="0">
                <a:solidFill>
                  <a:srgbClr val="FF0000"/>
                </a:solidFill>
              </a:rPr>
              <a:t>ợ từ </a:t>
            </a:r>
            <a:r>
              <a:rPr lang="ja-JP" altLang="en-US" sz="2400" dirty="0">
                <a:solidFill>
                  <a:srgbClr val="FF0000"/>
                </a:solidFill>
              </a:rPr>
              <a:t>の</a:t>
            </a:r>
            <a:r>
              <a:rPr lang="vi-VN" sz="2400" dirty="0">
                <a:solidFill>
                  <a:srgbClr val="FF0000"/>
                </a:solidFill>
              </a:rPr>
              <a:t>bổ sung tính chất, nội </a:t>
            </a:r>
            <a:r>
              <a:rPr lang="vi-VN" sz="2400" dirty="0" smtClean="0">
                <a:solidFill>
                  <a:srgbClr val="FF0000"/>
                </a:solidFill>
              </a:rPr>
              <a:t>dung của </a:t>
            </a:r>
            <a:r>
              <a:rPr lang="vi-VN" sz="2400" dirty="0">
                <a:solidFill>
                  <a:srgbClr val="FF0000"/>
                </a:solidFill>
              </a:rPr>
              <a:t>vật</a:t>
            </a:r>
            <a:endParaRPr lang="en-US" sz="2400" dirty="0">
              <a:solidFill>
                <a:srgbClr val="FF0000"/>
              </a:solidFill>
            </a:endParaRPr>
          </a:p>
          <a:p>
            <a:pPr algn="l"/>
            <a:r>
              <a:rPr lang="en-US" sz="2400" dirty="0" err="1">
                <a:solidFill>
                  <a:srgbClr val="FF0000"/>
                </a:solidFill>
              </a:rPr>
              <a:t>Trong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đó</a:t>
            </a:r>
            <a:r>
              <a:rPr lang="en-US" sz="2400" dirty="0">
                <a:solidFill>
                  <a:srgbClr val="FF0000"/>
                </a:solidFill>
              </a:rPr>
              <a:t>: N2 – </a:t>
            </a:r>
            <a:r>
              <a:rPr lang="en-US" sz="2400" dirty="0" err="1">
                <a:solidFill>
                  <a:srgbClr val="FF0000"/>
                </a:solidFill>
              </a:rPr>
              <a:t>vật</a:t>
            </a:r>
            <a:r>
              <a:rPr lang="en-US" sz="2400" dirty="0">
                <a:solidFill>
                  <a:srgbClr val="FF0000"/>
                </a:solidFill>
              </a:rPr>
              <a:t> / N1 – </a:t>
            </a:r>
            <a:r>
              <a:rPr lang="en-US" sz="2400" dirty="0" err="1">
                <a:solidFill>
                  <a:srgbClr val="FF0000"/>
                </a:solidFill>
              </a:rPr>
              <a:t>tính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chất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nội</a:t>
            </a:r>
            <a:r>
              <a:rPr lang="en-US" sz="2400" dirty="0">
                <a:solidFill>
                  <a:srgbClr val="FF0000"/>
                </a:solidFill>
              </a:rPr>
              <a:t> dung </a:t>
            </a:r>
            <a:r>
              <a:rPr lang="en-US" sz="2400" dirty="0" err="1">
                <a:solidFill>
                  <a:srgbClr val="FF0000"/>
                </a:solidFill>
              </a:rPr>
              <a:t>của</a:t>
            </a:r>
            <a:r>
              <a:rPr lang="en-US" sz="2400" dirty="0">
                <a:solidFill>
                  <a:srgbClr val="FF0000"/>
                </a:solidFill>
              </a:rPr>
              <a:t> N2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3657600"/>
            <a:ext cx="6400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dirty="0" smtClean="0"/>
              <a:t> 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28600" y="2514600"/>
            <a:ext cx="8153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ja-JP" altLang="en-US" sz="2200" dirty="0">
                <a:solidFill>
                  <a:schemeClr val="tx1"/>
                </a:solidFill>
              </a:rPr>
              <a:t>導入</a:t>
            </a:r>
            <a:r>
              <a:rPr lang="en-US" sz="2200" dirty="0">
                <a:solidFill>
                  <a:schemeClr val="tx1"/>
                </a:solidFill>
              </a:rPr>
              <a:t>(</a:t>
            </a:r>
            <a:r>
              <a:rPr lang="ja-JP" altLang="en-US" sz="2200" dirty="0">
                <a:solidFill>
                  <a:schemeClr val="tx1"/>
                </a:solidFill>
              </a:rPr>
              <a:t>どうにゅう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  <a:r>
              <a:rPr lang="ja-JP" altLang="en-US" sz="2200" dirty="0">
                <a:solidFill>
                  <a:schemeClr val="tx1"/>
                </a:solidFill>
              </a:rPr>
              <a:t>：</a:t>
            </a:r>
            <a:r>
              <a:rPr lang="ja-JP" altLang="en-US" sz="2200" b="0" dirty="0">
                <a:solidFill>
                  <a:schemeClr val="tx1"/>
                </a:solidFill>
              </a:rPr>
              <a:t>　</a:t>
            </a:r>
            <a:r>
              <a:rPr lang="en-US" sz="2200" b="0" dirty="0" smtClean="0">
                <a:solidFill>
                  <a:schemeClr val="tx1"/>
                </a:solidFill>
              </a:rPr>
              <a:t/>
            </a:r>
            <a:br>
              <a:rPr lang="en-US" sz="2200" b="0" dirty="0" smtClean="0">
                <a:solidFill>
                  <a:schemeClr val="tx1"/>
                </a:solidFill>
              </a:rPr>
            </a:br>
            <a:endParaRPr lang="en-US" sz="2200" b="0" dirty="0" smtClean="0">
              <a:solidFill>
                <a:schemeClr val="tx1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ja-JP" altLang="en-US" sz="2200" b="0" dirty="0">
                <a:solidFill>
                  <a:schemeClr val="tx1"/>
                </a:solidFill>
              </a:rPr>
              <a:t>「</a:t>
            </a:r>
            <a:r>
              <a:rPr lang="ja-JP" altLang="en-US" sz="2200" dirty="0">
                <a:solidFill>
                  <a:schemeClr val="tx1"/>
                </a:solidFill>
              </a:rPr>
              <a:t>これ</a:t>
            </a:r>
            <a:r>
              <a:rPr lang="ja-JP" altLang="en-US" sz="2200" dirty="0" smtClean="0">
                <a:solidFill>
                  <a:schemeClr val="tx1"/>
                </a:solidFill>
              </a:rPr>
              <a:t>はほ</a:t>
            </a:r>
            <a:r>
              <a:rPr lang="ja-JP" altLang="en-US" sz="2200" dirty="0" smtClean="0">
                <a:solidFill>
                  <a:schemeClr val="tx1"/>
                </a:solidFill>
              </a:rPr>
              <a:t>んで</a:t>
            </a:r>
            <a:r>
              <a:rPr lang="ja-JP" altLang="en-US" sz="2200" dirty="0">
                <a:solidFill>
                  <a:schemeClr val="tx1"/>
                </a:solidFill>
              </a:rPr>
              <a:t>す</a:t>
            </a:r>
            <a:r>
              <a:rPr lang="ja-JP" altLang="en-US" sz="2200" b="0" dirty="0">
                <a:solidFill>
                  <a:schemeClr val="tx1"/>
                </a:solidFill>
              </a:rPr>
              <a:t>」　</a:t>
            </a:r>
            <a:r>
              <a:rPr lang="en-US" sz="2200" b="0" i="1" dirty="0" err="1" smtClean="0">
                <a:solidFill>
                  <a:schemeClr val="tx1"/>
                </a:solidFill>
              </a:rPr>
              <a:t>Đây</a:t>
            </a:r>
            <a:r>
              <a:rPr lang="en-US" sz="2200" b="0" i="1" dirty="0" smtClean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là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 smtClean="0">
                <a:solidFill>
                  <a:schemeClr val="tx1"/>
                </a:solidFill>
              </a:rPr>
              <a:t>sách</a:t>
            </a:r>
            <a:r>
              <a:rPr lang="vi-VN" sz="2200" b="0" i="1" dirty="0">
                <a:solidFill>
                  <a:schemeClr val="tx1"/>
                </a:solidFill>
              </a:rPr>
              <a:t>.</a:t>
            </a:r>
            <a:r>
              <a:rPr lang="en-US" sz="2200" b="0" i="1" dirty="0" smtClean="0">
                <a:solidFill>
                  <a:schemeClr val="tx1"/>
                </a:solidFill>
              </a:rPr>
              <a:t/>
            </a:r>
            <a:br>
              <a:rPr lang="en-US" sz="2200" b="0" i="1" dirty="0" smtClean="0">
                <a:solidFill>
                  <a:schemeClr val="tx1"/>
                </a:solidFill>
              </a:rPr>
            </a:br>
            <a:endParaRPr lang="en-US" sz="2200" b="0" i="1" dirty="0" smtClean="0">
              <a:solidFill>
                <a:schemeClr val="tx1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ja-JP" altLang="en-US" sz="2200" b="0" dirty="0" smtClean="0">
                <a:solidFill>
                  <a:schemeClr val="tx1"/>
                </a:solidFill>
              </a:rPr>
              <a:t>「</a:t>
            </a:r>
            <a:r>
              <a:rPr lang="ja-JP" altLang="en-US" sz="2200" dirty="0" smtClean="0">
                <a:solidFill>
                  <a:schemeClr val="tx1"/>
                </a:solidFill>
              </a:rPr>
              <a:t>に</a:t>
            </a:r>
            <a:r>
              <a:rPr lang="ja-JP" altLang="en-US" sz="2200" dirty="0">
                <a:solidFill>
                  <a:schemeClr val="tx1"/>
                </a:solidFill>
              </a:rPr>
              <a:t>ほん</a:t>
            </a:r>
            <a:r>
              <a:rPr lang="ja-JP" altLang="en-US" sz="2200" dirty="0" smtClean="0">
                <a:solidFill>
                  <a:schemeClr val="tx1"/>
                </a:solidFill>
              </a:rPr>
              <a:t>ごで</a:t>
            </a:r>
            <a:r>
              <a:rPr lang="ja-JP" altLang="en-US" sz="2200" dirty="0">
                <a:solidFill>
                  <a:schemeClr val="tx1"/>
                </a:solidFill>
              </a:rPr>
              <a:t>す</a:t>
            </a:r>
            <a:r>
              <a:rPr lang="ja-JP" altLang="en-US" sz="2200" b="0" dirty="0" smtClean="0">
                <a:solidFill>
                  <a:schemeClr val="tx1"/>
                </a:solidFill>
              </a:rPr>
              <a:t>」 </a:t>
            </a:r>
            <a:r>
              <a:rPr lang="en-US" sz="2200" b="0" i="1" dirty="0" err="1" smtClean="0">
                <a:solidFill>
                  <a:schemeClr val="tx1"/>
                </a:solidFill>
              </a:rPr>
              <a:t>Tiếng</a:t>
            </a:r>
            <a:r>
              <a:rPr lang="en-US" sz="2200" b="0" i="1" dirty="0" smtClean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Nhật</a:t>
            </a:r>
            <a:r>
              <a:rPr lang="en-US" sz="2200" b="0" i="1" dirty="0" smtClean="0">
                <a:solidFill>
                  <a:schemeClr val="tx1"/>
                </a:solidFill>
              </a:rPr>
              <a:t>.</a:t>
            </a:r>
            <a:br>
              <a:rPr lang="en-US" sz="2200" b="0" i="1" dirty="0" smtClean="0">
                <a:solidFill>
                  <a:schemeClr val="tx1"/>
                </a:solidFill>
              </a:rPr>
            </a:br>
            <a:endParaRPr lang="en-US" sz="2200" b="0" i="1" dirty="0" smtClean="0">
              <a:solidFill>
                <a:schemeClr val="tx1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ja-JP" altLang="en-US" sz="2200" b="0" dirty="0">
                <a:solidFill>
                  <a:schemeClr val="tx1"/>
                </a:solidFill>
              </a:rPr>
              <a:t>「</a:t>
            </a:r>
            <a:r>
              <a:rPr lang="ja-JP" altLang="en-US" sz="2200" dirty="0">
                <a:solidFill>
                  <a:schemeClr val="tx1"/>
                </a:solidFill>
              </a:rPr>
              <a:t>これ</a:t>
            </a:r>
            <a:r>
              <a:rPr lang="ja-JP" altLang="en-US" sz="2200" dirty="0" smtClean="0">
                <a:solidFill>
                  <a:schemeClr val="tx1"/>
                </a:solidFill>
              </a:rPr>
              <a:t>はに</a:t>
            </a:r>
            <a:r>
              <a:rPr lang="ja-JP" altLang="en-US" sz="2200" dirty="0">
                <a:solidFill>
                  <a:schemeClr val="tx1"/>
                </a:solidFill>
              </a:rPr>
              <a:t>ほん</a:t>
            </a:r>
            <a:r>
              <a:rPr lang="ja-JP" altLang="en-US" sz="2200" smtClean="0">
                <a:solidFill>
                  <a:schemeClr val="tx1"/>
                </a:solidFill>
              </a:rPr>
              <a:t>ご</a:t>
            </a:r>
            <a:r>
              <a:rPr lang="ja-JP" altLang="en-US" sz="2200" smtClean="0">
                <a:solidFill>
                  <a:schemeClr val="tx1"/>
                </a:solidFill>
              </a:rPr>
              <a:t>のほ</a:t>
            </a:r>
            <a:r>
              <a:rPr lang="ja-JP" altLang="en-US" sz="2200" dirty="0" smtClean="0">
                <a:solidFill>
                  <a:schemeClr val="tx1"/>
                </a:solidFill>
              </a:rPr>
              <a:t>んで</a:t>
            </a:r>
            <a:r>
              <a:rPr lang="ja-JP" altLang="en-US" sz="2200" dirty="0">
                <a:solidFill>
                  <a:schemeClr val="tx1"/>
                </a:solidFill>
              </a:rPr>
              <a:t>す</a:t>
            </a:r>
            <a:r>
              <a:rPr lang="ja-JP" altLang="en-US" sz="2200" b="0" dirty="0" smtClean="0">
                <a:solidFill>
                  <a:schemeClr val="tx1"/>
                </a:solidFill>
              </a:rPr>
              <a:t>。」 </a:t>
            </a:r>
            <a:r>
              <a:rPr lang="en-US" sz="2200" b="0" i="1" dirty="0" err="1" smtClean="0">
                <a:solidFill>
                  <a:schemeClr val="tx1"/>
                </a:solidFill>
              </a:rPr>
              <a:t>Cái</a:t>
            </a:r>
            <a:r>
              <a:rPr lang="en-US" sz="2200" b="0" i="1" dirty="0" smtClean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này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là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sách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tiếng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Nhật</a:t>
            </a:r>
            <a:r>
              <a:rPr lang="en-US" sz="2200" b="0" i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7546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53975"/>
            <a:ext cx="6477000" cy="1470025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何</a:t>
            </a:r>
            <a:r>
              <a:rPr lang="en-US" altLang="en-US" dirty="0"/>
              <a:t>(</a:t>
            </a:r>
            <a:r>
              <a:rPr lang="ja-JP" altLang="en-US" dirty="0"/>
              <a:t>なん</a:t>
            </a:r>
            <a:r>
              <a:rPr lang="en-US" altLang="en-US" dirty="0"/>
              <a:t>)</a:t>
            </a:r>
            <a:r>
              <a:rPr lang="ja-JP" altLang="en-US" dirty="0" smtClean="0"/>
              <a:t>のもの）</a:t>
            </a:r>
            <a:r>
              <a:rPr lang="ja-JP" altLang="en-US" dirty="0"/>
              <a:t>ですか。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676400"/>
            <a:ext cx="8610600" cy="4876800"/>
          </a:xfrm>
        </p:spPr>
        <p:txBody>
          <a:bodyPr>
            <a:normAutofit/>
          </a:bodyPr>
          <a:lstStyle/>
          <a:p>
            <a:pPr lvl="0" algn="l"/>
            <a:r>
              <a:rPr lang="ja-JP" altLang="en-US" sz="2200" dirty="0">
                <a:solidFill>
                  <a:schemeClr val="tx1"/>
                </a:solidFill>
              </a:rPr>
              <a:t>導入</a:t>
            </a:r>
            <a:r>
              <a:rPr lang="en-US" sz="2200" dirty="0">
                <a:solidFill>
                  <a:schemeClr val="tx1"/>
                </a:solidFill>
              </a:rPr>
              <a:t>(</a:t>
            </a:r>
            <a:r>
              <a:rPr lang="ja-JP" altLang="en-US" sz="2200" dirty="0">
                <a:solidFill>
                  <a:schemeClr val="tx1"/>
                </a:solidFill>
              </a:rPr>
              <a:t>どうにゅう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  <a:r>
              <a:rPr lang="ja-JP" altLang="en-US" sz="2200" dirty="0" smtClean="0">
                <a:solidFill>
                  <a:schemeClr val="tx1"/>
                </a:solidFill>
              </a:rPr>
              <a:t>：</a:t>
            </a:r>
            <a:endParaRPr lang="en-US" altLang="ja-JP" sz="2200" dirty="0" smtClean="0">
              <a:solidFill>
                <a:schemeClr val="tx1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ja-JP" altLang="en-US" sz="2200" b="0" dirty="0" smtClean="0">
                <a:solidFill>
                  <a:schemeClr val="tx1"/>
                </a:solidFill>
              </a:rPr>
              <a:t>「</a:t>
            </a:r>
            <a:r>
              <a:rPr lang="ja-JP" altLang="en-US" sz="2200" dirty="0">
                <a:solidFill>
                  <a:schemeClr val="tx1"/>
                </a:solidFill>
              </a:rPr>
              <a:t>これ</a:t>
            </a:r>
            <a:r>
              <a:rPr lang="ja-JP" altLang="en-US" sz="2200" dirty="0" smtClean="0">
                <a:solidFill>
                  <a:schemeClr val="tx1"/>
                </a:solidFill>
              </a:rPr>
              <a:t>はざ</a:t>
            </a:r>
            <a:r>
              <a:rPr lang="ja-JP" altLang="en-US" sz="2200" dirty="0">
                <a:solidFill>
                  <a:schemeClr val="tx1"/>
                </a:solidFill>
              </a:rPr>
              <a:t>っ</a:t>
            </a:r>
            <a:r>
              <a:rPr lang="ja-JP" altLang="en-US" sz="2200" dirty="0" smtClean="0">
                <a:solidFill>
                  <a:schemeClr val="tx1"/>
                </a:solidFill>
              </a:rPr>
              <a:t>しで</a:t>
            </a:r>
            <a:r>
              <a:rPr lang="ja-JP" altLang="en-US" sz="2200" dirty="0">
                <a:solidFill>
                  <a:schemeClr val="tx1"/>
                </a:solidFill>
              </a:rPr>
              <a:t>す。コンピューター</a:t>
            </a:r>
            <a:r>
              <a:rPr lang="ja-JP" altLang="en-US" sz="2200" dirty="0" smtClean="0">
                <a:solidFill>
                  <a:schemeClr val="tx1"/>
                </a:solidFill>
              </a:rPr>
              <a:t>のざ</a:t>
            </a:r>
            <a:r>
              <a:rPr lang="ja-JP" altLang="en-US" sz="2200" dirty="0">
                <a:solidFill>
                  <a:schemeClr val="tx1"/>
                </a:solidFill>
              </a:rPr>
              <a:t>っ</a:t>
            </a:r>
            <a:r>
              <a:rPr lang="ja-JP" altLang="en-US" sz="2200" dirty="0" smtClean="0">
                <a:solidFill>
                  <a:schemeClr val="tx1"/>
                </a:solidFill>
              </a:rPr>
              <a:t>しで</a:t>
            </a:r>
            <a:r>
              <a:rPr lang="ja-JP" altLang="en-US" sz="2200" dirty="0">
                <a:solidFill>
                  <a:schemeClr val="tx1"/>
                </a:solidFill>
              </a:rPr>
              <a:t>すか？　カメラ</a:t>
            </a:r>
            <a:r>
              <a:rPr lang="ja-JP" altLang="en-US" sz="2200" dirty="0" smtClean="0">
                <a:solidFill>
                  <a:schemeClr val="tx1"/>
                </a:solidFill>
              </a:rPr>
              <a:t>のざ</a:t>
            </a:r>
            <a:r>
              <a:rPr lang="ja-JP" altLang="en-US" sz="2200" dirty="0">
                <a:solidFill>
                  <a:schemeClr val="tx1"/>
                </a:solidFill>
              </a:rPr>
              <a:t>っ</a:t>
            </a:r>
            <a:r>
              <a:rPr lang="ja-JP" altLang="en-US" sz="2200" dirty="0" smtClean="0">
                <a:solidFill>
                  <a:schemeClr val="tx1"/>
                </a:solidFill>
              </a:rPr>
              <a:t>しで</a:t>
            </a:r>
            <a:r>
              <a:rPr lang="ja-JP" altLang="en-US" sz="2200" dirty="0">
                <a:solidFill>
                  <a:schemeClr val="tx1"/>
                </a:solidFill>
              </a:rPr>
              <a:t>すか</a:t>
            </a:r>
            <a:r>
              <a:rPr lang="ja-JP" altLang="en-US" sz="2200" dirty="0" smtClean="0">
                <a:solidFill>
                  <a:schemeClr val="tx1"/>
                </a:solidFill>
              </a:rPr>
              <a:t>？」 </a:t>
            </a:r>
            <a:r>
              <a:rPr lang="en-US" sz="2200" b="0" i="1" dirty="0" err="1">
                <a:solidFill>
                  <a:schemeClr val="tx1"/>
                </a:solidFill>
              </a:rPr>
              <a:t>Cái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này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là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tạp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chí</a:t>
            </a:r>
            <a:r>
              <a:rPr lang="en-US" sz="2200" b="0" i="1" dirty="0">
                <a:solidFill>
                  <a:schemeClr val="tx1"/>
                </a:solidFill>
              </a:rPr>
              <a:t>. </a:t>
            </a:r>
            <a:r>
              <a:rPr lang="en-US" sz="2200" b="0" i="1" dirty="0" err="1">
                <a:solidFill>
                  <a:schemeClr val="tx1"/>
                </a:solidFill>
              </a:rPr>
              <a:t>Tạp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chí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về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máy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tính</a:t>
            </a:r>
            <a:r>
              <a:rPr lang="en-US" sz="2200" b="0" i="1" dirty="0">
                <a:solidFill>
                  <a:schemeClr val="tx1"/>
                </a:solidFill>
              </a:rPr>
              <a:t> à? Hay </a:t>
            </a:r>
            <a:r>
              <a:rPr lang="en-US" sz="2200" b="0" i="1" dirty="0" err="1">
                <a:solidFill>
                  <a:schemeClr val="tx1"/>
                </a:solidFill>
              </a:rPr>
              <a:t>tạp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chí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về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máy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ảnh</a:t>
            </a:r>
            <a:r>
              <a:rPr lang="en-US" sz="2200" b="0" i="1" dirty="0" smtClean="0">
                <a:solidFill>
                  <a:schemeClr val="tx1"/>
                </a:solidFill>
              </a:rPr>
              <a:t>?</a:t>
            </a:r>
            <a:r>
              <a:rPr lang="en-US" sz="2200" b="0" dirty="0" smtClean="0">
                <a:solidFill>
                  <a:schemeClr val="tx1"/>
                </a:solidFill>
              </a:rPr>
              <a:t/>
            </a:r>
            <a:br>
              <a:rPr lang="en-US" sz="2200" b="0" dirty="0" smtClean="0">
                <a:solidFill>
                  <a:schemeClr val="tx1"/>
                </a:solidFill>
              </a:rPr>
            </a:br>
            <a:endParaRPr lang="en-US" sz="2200" b="0" dirty="0" smtClean="0">
              <a:solidFill>
                <a:schemeClr val="tx1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ja-JP" altLang="en-US" sz="2200" b="0" dirty="0">
                <a:solidFill>
                  <a:schemeClr val="tx1"/>
                </a:solidFill>
              </a:rPr>
              <a:t>「</a:t>
            </a:r>
            <a:r>
              <a:rPr lang="ja-JP" altLang="en-US" sz="2200" dirty="0">
                <a:solidFill>
                  <a:schemeClr val="tx1"/>
                </a:solidFill>
              </a:rPr>
              <a:t>これは　なん</a:t>
            </a:r>
            <a:r>
              <a:rPr lang="ja-JP" altLang="en-US" sz="2200" dirty="0" smtClean="0">
                <a:solidFill>
                  <a:schemeClr val="tx1"/>
                </a:solidFill>
              </a:rPr>
              <a:t>のざ</a:t>
            </a:r>
            <a:r>
              <a:rPr lang="ja-JP" altLang="en-US" sz="2200" dirty="0">
                <a:solidFill>
                  <a:schemeClr val="tx1"/>
                </a:solidFill>
              </a:rPr>
              <a:t>っ</a:t>
            </a:r>
            <a:r>
              <a:rPr lang="ja-JP" altLang="en-US" sz="2200" dirty="0" smtClean="0">
                <a:solidFill>
                  <a:schemeClr val="tx1"/>
                </a:solidFill>
              </a:rPr>
              <a:t>しで</a:t>
            </a:r>
            <a:r>
              <a:rPr lang="ja-JP" altLang="en-US" sz="2200" dirty="0">
                <a:solidFill>
                  <a:schemeClr val="tx1"/>
                </a:solidFill>
              </a:rPr>
              <a:t>すか</a:t>
            </a:r>
            <a:r>
              <a:rPr lang="ja-JP" altLang="en-US" sz="2200" b="0" dirty="0" smtClean="0">
                <a:solidFill>
                  <a:schemeClr val="tx1"/>
                </a:solidFill>
              </a:rPr>
              <a:t>」 </a:t>
            </a:r>
            <a:r>
              <a:rPr lang="en-US" sz="2200" b="0" i="1" dirty="0" err="1" smtClean="0">
                <a:solidFill>
                  <a:schemeClr val="tx1"/>
                </a:solidFill>
              </a:rPr>
              <a:t>Cái</a:t>
            </a:r>
            <a:r>
              <a:rPr lang="en-US" sz="2200" b="0" i="1" dirty="0" smtClean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này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là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tạp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chí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về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cái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gì</a:t>
            </a:r>
            <a:r>
              <a:rPr lang="en-US" sz="2200" b="0" i="1" dirty="0" smtClean="0">
                <a:solidFill>
                  <a:schemeClr val="tx1"/>
                </a:solidFill>
              </a:rPr>
              <a:t>?</a:t>
            </a:r>
            <a:br>
              <a:rPr lang="en-US" sz="2200" b="0" i="1" dirty="0" smtClean="0">
                <a:solidFill>
                  <a:schemeClr val="tx1"/>
                </a:solidFill>
              </a:rPr>
            </a:br>
            <a:endParaRPr lang="en-US" sz="2200" b="0" i="1" dirty="0" smtClean="0">
              <a:solidFill>
                <a:schemeClr val="tx1"/>
              </a:solidFill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ja-JP" altLang="en-US" sz="2200" b="0" dirty="0">
                <a:solidFill>
                  <a:schemeClr val="tx1"/>
                </a:solidFill>
              </a:rPr>
              <a:t>「</a:t>
            </a:r>
            <a:r>
              <a:rPr lang="ja-JP" altLang="en-US" sz="2200" dirty="0">
                <a:solidFill>
                  <a:schemeClr val="tx1"/>
                </a:solidFill>
              </a:rPr>
              <a:t>それ</a:t>
            </a:r>
            <a:r>
              <a:rPr lang="ja-JP" altLang="en-US" sz="2200" dirty="0" smtClean="0">
                <a:solidFill>
                  <a:schemeClr val="tx1"/>
                </a:solidFill>
              </a:rPr>
              <a:t>はじ</a:t>
            </a:r>
            <a:r>
              <a:rPr lang="ja-JP" altLang="en-US" sz="2200" dirty="0">
                <a:solidFill>
                  <a:schemeClr val="tx1"/>
                </a:solidFill>
              </a:rPr>
              <a:t>どうしゃのざっ</a:t>
            </a:r>
            <a:r>
              <a:rPr lang="ja-JP" altLang="en-US" sz="2200" dirty="0" smtClean="0">
                <a:solidFill>
                  <a:schemeClr val="tx1"/>
                </a:solidFill>
              </a:rPr>
              <a:t>しで</a:t>
            </a:r>
            <a:r>
              <a:rPr lang="ja-JP" altLang="en-US" sz="2200" dirty="0">
                <a:solidFill>
                  <a:schemeClr val="tx1"/>
                </a:solidFill>
              </a:rPr>
              <a:t>す</a:t>
            </a:r>
            <a:r>
              <a:rPr lang="ja-JP" altLang="en-US" sz="2200" b="0" dirty="0" smtClean="0">
                <a:solidFill>
                  <a:schemeClr val="tx1"/>
                </a:solidFill>
              </a:rPr>
              <a:t>」 </a:t>
            </a:r>
            <a:r>
              <a:rPr lang="en-US" sz="2200" b="0" i="1" dirty="0" err="1" smtClean="0">
                <a:solidFill>
                  <a:schemeClr val="tx1"/>
                </a:solidFill>
              </a:rPr>
              <a:t>Cái</a:t>
            </a:r>
            <a:r>
              <a:rPr lang="en-US" sz="2200" b="0" i="1" dirty="0" smtClean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đó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là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tạp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chí</a:t>
            </a:r>
            <a:r>
              <a:rPr lang="en-US" sz="2200" b="0" i="1" dirty="0">
                <a:solidFill>
                  <a:schemeClr val="tx1"/>
                </a:solidFill>
              </a:rPr>
              <a:t> </a:t>
            </a:r>
            <a:r>
              <a:rPr lang="en-US" sz="2200" b="0" i="1" dirty="0" err="1">
                <a:solidFill>
                  <a:schemeClr val="tx1"/>
                </a:solidFill>
              </a:rPr>
              <a:t>về</a:t>
            </a:r>
            <a:r>
              <a:rPr lang="en-US" sz="2200" b="0" i="1" dirty="0">
                <a:solidFill>
                  <a:schemeClr val="tx1"/>
                </a:solidFill>
              </a:rPr>
              <a:t> ô </a:t>
            </a:r>
            <a:r>
              <a:rPr lang="en-US" sz="2200" b="0" i="1" dirty="0" err="1">
                <a:solidFill>
                  <a:schemeClr val="tx1"/>
                </a:solidFill>
              </a:rPr>
              <a:t>tô</a:t>
            </a:r>
            <a:r>
              <a:rPr lang="en-US" sz="2200" b="0" i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3657600"/>
            <a:ext cx="6400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dirty="0" smtClean="0"/>
              <a:t> 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34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22225"/>
            <a:ext cx="5943600" cy="1470025"/>
          </a:xfrm>
        </p:spPr>
        <p:txBody>
          <a:bodyPr>
            <a:normAutofit/>
          </a:bodyPr>
          <a:lstStyle/>
          <a:p>
            <a:r>
              <a:rPr lang="en-US" altLang="en-US" dirty="0"/>
              <a:t>N1 </a:t>
            </a:r>
            <a:r>
              <a:rPr lang="ja-JP" altLang="en-US" dirty="0"/>
              <a:t>の</a:t>
            </a:r>
            <a:r>
              <a:rPr lang="en-US" altLang="en-US" dirty="0"/>
              <a:t>N2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28600" y="2362200"/>
            <a:ext cx="89154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100" dirty="0">
                <a:solidFill>
                  <a:schemeClr val="tx1"/>
                </a:solidFill>
              </a:rPr>
              <a:t>導入</a:t>
            </a:r>
            <a:r>
              <a:rPr lang="en-US" sz="2100" dirty="0">
                <a:solidFill>
                  <a:schemeClr val="tx1"/>
                </a:solidFill>
              </a:rPr>
              <a:t>(</a:t>
            </a:r>
            <a:r>
              <a:rPr lang="ja-JP" altLang="en-US" sz="2100" dirty="0">
                <a:solidFill>
                  <a:schemeClr val="tx1"/>
                </a:solidFill>
              </a:rPr>
              <a:t>どうにゅう</a:t>
            </a:r>
            <a:r>
              <a:rPr lang="en-US" sz="2100" dirty="0">
                <a:solidFill>
                  <a:schemeClr val="tx1"/>
                </a:solidFill>
              </a:rPr>
              <a:t>)</a:t>
            </a:r>
            <a:r>
              <a:rPr lang="ja-JP" altLang="en-US" sz="2100" dirty="0">
                <a:solidFill>
                  <a:schemeClr val="tx1"/>
                </a:solidFill>
              </a:rPr>
              <a:t>：　</a:t>
            </a:r>
            <a:endParaRPr lang="en-US" altLang="ja-JP" sz="21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ja-JP" altLang="en-US" sz="2100" b="0" dirty="0" smtClean="0">
                <a:solidFill>
                  <a:schemeClr val="tx1"/>
                </a:solidFill>
              </a:rPr>
              <a:t>「</a:t>
            </a:r>
            <a:r>
              <a:rPr lang="ja-JP" altLang="en-US" sz="2100" dirty="0">
                <a:solidFill>
                  <a:schemeClr val="tx1"/>
                </a:solidFill>
              </a:rPr>
              <a:t>これ</a:t>
            </a:r>
            <a:r>
              <a:rPr lang="ja-JP" altLang="en-US" sz="2100" dirty="0" smtClean="0">
                <a:solidFill>
                  <a:schemeClr val="tx1"/>
                </a:solidFill>
              </a:rPr>
              <a:t>はほんで</a:t>
            </a:r>
            <a:r>
              <a:rPr lang="ja-JP" altLang="en-US" sz="2100" dirty="0">
                <a:solidFill>
                  <a:schemeClr val="tx1"/>
                </a:solidFill>
              </a:rPr>
              <a:t>す。ホアのです。わたしのですね</a:t>
            </a:r>
            <a:r>
              <a:rPr lang="ja-JP" altLang="en-US" sz="2100" dirty="0" smtClean="0">
                <a:solidFill>
                  <a:schemeClr val="tx1"/>
                </a:solidFill>
              </a:rPr>
              <a:t>。</a:t>
            </a:r>
            <a:r>
              <a:rPr lang="ja-JP" altLang="en-US" sz="2100" b="0" dirty="0" smtClean="0">
                <a:solidFill>
                  <a:schemeClr val="tx1"/>
                </a:solidFill>
              </a:rPr>
              <a:t>」</a:t>
            </a:r>
            <a:endParaRPr lang="vi-VN" altLang="ja-JP" sz="2100" b="0" dirty="0" smtClean="0">
              <a:solidFill>
                <a:schemeClr val="tx1"/>
              </a:solidFill>
            </a:endParaRPr>
          </a:p>
          <a:p>
            <a:pPr algn="l"/>
            <a:r>
              <a:rPr lang="en-US" sz="2100" b="0" i="1" dirty="0" err="1" smtClean="0">
                <a:solidFill>
                  <a:schemeClr val="tx1"/>
                </a:solidFill>
              </a:rPr>
              <a:t>Cái</a:t>
            </a:r>
            <a:r>
              <a:rPr lang="en-US" sz="2100" b="0" i="1" dirty="0" smtClean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này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là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sách</a:t>
            </a:r>
            <a:r>
              <a:rPr lang="en-US" sz="2100" b="0" i="1" dirty="0">
                <a:solidFill>
                  <a:schemeClr val="tx1"/>
                </a:solidFill>
              </a:rPr>
              <a:t>. </a:t>
            </a:r>
            <a:r>
              <a:rPr lang="en-US" sz="2100" b="0" i="1" dirty="0" err="1">
                <a:solidFill>
                  <a:schemeClr val="tx1"/>
                </a:solidFill>
              </a:rPr>
              <a:t>Của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Hoa</a:t>
            </a:r>
            <a:r>
              <a:rPr lang="en-US" sz="2100" b="0" i="1" dirty="0">
                <a:solidFill>
                  <a:schemeClr val="tx1"/>
                </a:solidFill>
              </a:rPr>
              <a:t>. </a:t>
            </a:r>
            <a:r>
              <a:rPr lang="en-US" sz="2100" b="0" i="1" dirty="0" err="1">
                <a:solidFill>
                  <a:schemeClr val="tx1"/>
                </a:solidFill>
              </a:rPr>
              <a:t>Của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tôi</a:t>
            </a:r>
            <a:r>
              <a:rPr lang="en-US" sz="2100" b="0" i="1" dirty="0" smtClean="0">
                <a:solidFill>
                  <a:schemeClr val="tx1"/>
                </a:solidFill>
              </a:rPr>
              <a:t>.</a:t>
            </a:r>
            <a:br>
              <a:rPr lang="en-US" sz="2100" b="0" i="1" dirty="0" smtClean="0">
                <a:solidFill>
                  <a:schemeClr val="tx1"/>
                </a:solidFill>
              </a:rPr>
            </a:br>
            <a:endParaRPr lang="en-US" sz="2100" b="0" i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ja-JP" altLang="en-US" sz="2100" b="0" dirty="0">
                <a:solidFill>
                  <a:schemeClr val="tx1"/>
                </a:solidFill>
              </a:rPr>
              <a:t>「</a:t>
            </a:r>
            <a:r>
              <a:rPr lang="ja-JP" altLang="en-US" sz="2100" dirty="0">
                <a:solidFill>
                  <a:schemeClr val="tx1"/>
                </a:solidFill>
              </a:rPr>
              <a:t>じゃ、これはわたし</a:t>
            </a:r>
            <a:r>
              <a:rPr lang="ja-JP" altLang="en-US" sz="2100" dirty="0" smtClean="0">
                <a:solidFill>
                  <a:schemeClr val="tx1"/>
                </a:solidFill>
              </a:rPr>
              <a:t>のほん</a:t>
            </a:r>
            <a:r>
              <a:rPr lang="ja-JP" altLang="en-US" sz="2100" dirty="0">
                <a:solidFill>
                  <a:schemeClr val="tx1"/>
                </a:solidFill>
              </a:rPr>
              <a:t>です</a:t>
            </a:r>
            <a:r>
              <a:rPr lang="ja-JP" altLang="en-US" sz="2100" dirty="0" smtClean="0">
                <a:solidFill>
                  <a:schemeClr val="tx1"/>
                </a:solidFill>
              </a:rPr>
              <a:t>。</a:t>
            </a:r>
            <a:r>
              <a:rPr lang="ja-JP" altLang="en-US" sz="2100" b="0" dirty="0" smtClean="0">
                <a:solidFill>
                  <a:schemeClr val="tx1"/>
                </a:solidFill>
              </a:rPr>
              <a:t>」</a:t>
            </a:r>
            <a:endParaRPr lang="vi-VN" altLang="ja-JP" sz="2100" b="0" dirty="0" smtClean="0">
              <a:solidFill>
                <a:schemeClr val="tx1"/>
              </a:solidFill>
            </a:endParaRPr>
          </a:p>
          <a:p>
            <a:pPr algn="l"/>
            <a:r>
              <a:rPr lang="en-US" sz="2100" b="0" i="1" dirty="0" err="1" smtClean="0">
                <a:solidFill>
                  <a:schemeClr val="tx1"/>
                </a:solidFill>
              </a:rPr>
              <a:t>Vậy</a:t>
            </a:r>
            <a:r>
              <a:rPr lang="en-US" sz="2100" b="0" i="1" dirty="0" smtClean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thì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sách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này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là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của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tôi</a:t>
            </a:r>
            <a:r>
              <a:rPr lang="en-US" sz="2100" b="0" i="1" dirty="0" smtClean="0">
                <a:solidFill>
                  <a:schemeClr val="tx1"/>
                </a:solidFill>
              </a:rPr>
              <a:t>.</a:t>
            </a:r>
            <a:r>
              <a:rPr lang="en-US" sz="2100" b="0" dirty="0" smtClean="0">
                <a:solidFill>
                  <a:schemeClr val="tx1"/>
                </a:solidFill>
              </a:rPr>
              <a:t/>
            </a:r>
            <a:br>
              <a:rPr lang="en-US" sz="2100" b="0" dirty="0" smtClean="0">
                <a:solidFill>
                  <a:schemeClr val="tx1"/>
                </a:solidFill>
              </a:rPr>
            </a:br>
            <a:endParaRPr lang="en-US" sz="2100" b="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ja-JP" altLang="en-US" sz="2100" b="0" dirty="0">
                <a:solidFill>
                  <a:schemeClr val="tx1"/>
                </a:solidFill>
              </a:rPr>
              <a:t>「</a:t>
            </a:r>
            <a:r>
              <a:rPr lang="ja-JP" altLang="en-US" sz="2100" dirty="0">
                <a:solidFill>
                  <a:schemeClr val="tx1"/>
                </a:solidFill>
              </a:rPr>
              <a:t>これは～さんのノートです</a:t>
            </a:r>
            <a:r>
              <a:rPr lang="ja-JP" altLang="en-US" sz="2100" b="0" dirty="0" smtClean="0">
                <a:solidFill>
                  <a:schemeClr val="tx1"/>
                </a:solidFill>
              </a:rPr>
              <a:t>」</a:t>
            </a:r>
            <a:endParaRPr lang="vi-VN" altLang="ja-JP" sz="2100" b="0" dirty="0" smtClean="0">
              <a:solidFill>
                <a:schemeClr val="tx1"/>
              </a:solidFill>
            </a:endParaRPr>
          </a:p>
          <a:p>
            <a:pPr algn="l"/>
            <a:r>
              <a:rPr lang="en-US" sz="2100" b="0" i="1" dirty="0" err="1" smtClean="0">
                <a:solidFill>
                  <a:schemeClr val="tx1"/>
                </a:solidFill>
              </a:rPr>
              <a:t>Cái</a:t>
            </a:r>
            <a:r>
              <a:rPr lang="en-US" sz="2100" b="0" i="1" dirty="0" smtClean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này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là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vở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của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err="1">
                <a:solidFill>
                  <a:schemeClr val="tx1"/>
                </a:solidFill>
              </a:rPr>
              <a:t>anh</a:t>
            </a:r>
            <a:r>
              <a:rPr lang="en-US" sz="2100" b="0" i="1" dirty="0">
                <a:solidFill>
                  <a:schemeClr val="tx1"/>
                </a:solidFill>
              </a:rPr>
              <a:t>/ </a:t>
            </a:r>
            <a:r>
              <a:rPr lang="en-US" sz="2100" b="0" i="1" dirty="0" err="1">
                <a:solidFill>
                  <a:schemeClr val="tx1"/>
                </a:solidFill>
              </a:rPr>
              <a:t>chị</a:t>
            </a:r>
            <a:r>
              <a:rPr lang="en-US" sz="2100" b="0" i="1" dirty="0">
                <a:solidFill>
                  <a:schemeClr val="tx1"/>
                </a:solidFill>
              </a:rPr>
              <a:t> </a:t>
            </a:r>
            <a:r>
              <a:rPr lang="en-US" sz="2100" b="0" i="1" dirty="0" smtClean="0">
                <a:solidFill>
                  <a:schemeClr val="tx1"/>
                </a:solidFill>
              </a:rPr>
              <a:t>~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512838"/>
            <a:ext cx="89154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FF0000"/>
                </a:solidFill>
              </a:rPr>
              <a:t>意味</a:t>
            </a:r>
            <a:r>
              <a:rPr lang="en-US" sz="2300" b="1" dirty="0">
                <a:solidFill>
                  <a:srgbClr val="FF0000"/>
                </a:solidFill>
              </a:rPr>
              <a:t>(</a:t>
            </a:r>
            <a:r>
              <a:rPr lang="ja-JP" altLang="en-US" sz="2300" b="1" dirty="0">
                <a:solidFill>
                  <a:srgbClr val="FF0000"/>
                </a:solidFill>
              </a:rPr>
              <a:t>いみ</a:t>
            </a:r>
            <a:r>
              <a:rPr lang="en-US" sz="2300" b="1" dirty="0">
                <a:solidFill>
                  <a:srgbClr val="FF0000"/>
                </a:solidFill>
              </a:rPr>
              <a:t>)</a:t>
            </a:r>
            <a:r>
              <a:rPr lang="ja-JP" altLang="en-US" sz="2300" b="1" dirty="0">
                <a:solidFill>
                  <a:srgbClr val="FF0000"/>
                </a:solidFill>
              </a:rPr>
              <a:t>：</a:t>
            </a:r>
            <a:r>
              <a:rPr lang="en-US" sz="2300" b="1" dirty="0" err="1">
                <a:solidFill>
                  <a:srgbClr val="FF0000"/>
                </a:solidFill>
              </a:rPr>
              <a:t>trợ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từ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ja-JP" altLang="en-US" sz="2300" b="1" dirty="0">
                <a:solidFill>
                  <a:srgbClr val="FF0000"/>
                </a:solidFill>
              </a:rPr>
              <a:t>の</a:t>
            </a:r>
            <a:r>
              <a:rPr lang="en-US" sz="2300" b="1" dirty="0" err="1">
                <a:solidFill>
                  <a:srgbClr val="FF0000"/>
                </a:solidFill>
              </a:rPr>
              <a:t>chỉ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sự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sở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hữu</a:t>
            </a:r>
            <a:endParaRPr lang="en-US" sz="2300" b="1" dirty="0">
              <a:solidFill>
                <a:srgbClr val="FF0000"/>
              </a:solidFill>
            </a:endParaRPr>
          </a:p>
          <a:p>
            <a:r>
              <a:rPr lang="en-US" sz="2300" b="1" dirty="0" err="1">
                <a:solidFill>
                  <a:srgbClr val="FF0000"/>
                </a:solidFill>
              </a:rPr>
              <a:t>Trong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đó</a:t>
            </a:r>
            <a:r>
              <a:rPr lang="en-US" sz="2300" b="1" dirty="0">
                <a:solidFill>
                  <a:srgbClr val="FF0000"/>
                </a:solidFill>
              </a:rPr>
              <a:t>: N1 – </a:t>
            </a:r>
            <a:r>
              <a:rPr lang="en-US" sz="2300" b="1" dirty="0" err="1">
                <a:solidFill>
                  <a:srgbClr val="FF0000"/>
                </a:solidFill>
              </a:rPr>
              <a:t>chủ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sở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hữu</a:t>
            </a:r>
            <a:r>
              <a:rPr lang="en-US" sz="2300" b="1" dirty="0">
                <a:solidFill>
                  <a:srgbClr val="FF0000"/>
                </a:solidFill>
              </a:rPr>
              <a:t> / N2 – </a:t>
            </a:r>
            <a:r>
              <a:rPr lang="en-US" sz="2300" b="1" dirty="0" err="1">
                <a:solidFill>
                  <a:srgbClr val="FF0000"/>
                </a:solidFill>
              </a:rPr>
              <a:t>người</a:t>
            </a:r>
            <a:r>
              <a:rPr lang="en-US" sz="2300" b="1" dirty="0">
                <a:solidFill>
                  <a:srgbClr val="FF0000"/>
                </a:solidFill>
              </a:rPr>
              <a:t>, </a:t>
            </a:r>
            <a:r>
              <a:rPr lang="en-US" sz="2300" b="1" dirty="0" err="1">
                <a:solidFill>
                  <a:srgbClr val="FF0000"/>
                </a:solidFill>
              </a:rPr>
              <a:t>vật</a:t>
            </a:r>
            <a:r>
              <a:rPr lang="en-US" sz="2300" b="1" dirty="0">
                <a:solidFill>
                  <a:srgbClr val="FF0000"/>
                </a:solidFill>
              </a:rPr>
              <a:t>, </a:t>
            </a:r>
            <a:r>
              <a:rPr lang="en-US" sz="2300" b="1" dirty="0" err="1">
                <a:solidFill>
                  <a:srgbClr val="FF0000"/>
                </a:solidFill>
              </a:rPr>
              <a:t>đối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tượng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sở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hữu</a:t>
            </a:r>
            <a:r>
              <a:rPr lang="en-US" sz="2300" b="1" dirty="0">
                <a:solidFill>
                  <a:srgbClr val="FF0000"/>
                </a:solidFill>
              </a:rPr>
              <a:t> </a:t>
            </a:r>
            <a:r>
              <a:rPr lang="en-US" sz="2300" b="1" dirty="0" err="1">
                <a:solidFill>
                  <a:srgbClr val="FF0000"/>
                </a:solidFill>
              </a:rPr>
              <a:t>của</a:t>
            </a:r>
            <a:r>
              <a:rPr lang="en-US" sz="2300" b="1" dirty="0">
                <a:solidFill>
                  <a:srgbClr val="FF0000"/>
                </a:solidFill>
              </a:rPr>
              <a:t> N1</a:t>
            </a:r>
          </a:p>
          <a:p>
            <a:endParaRPr lang="en-US" sz="2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34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228600"/>
            <a:ext cx="5943600" cy="1470025"/>
          </a:xfrm>
        </p:spPr>
        <p:txBody>
          <a:bodyPr>
            <a:normAutofit fontScale="90000"/>
          </a:bodyPr>
          <a:lstStyle/>
          <a:p>
            <a:r>
              <a:rPr lang="ja-JP" altLang="en-US" sz="4800" dirty="0"/>
              <a:t>だれの（物</a:t>
            </a:r>
            <a:r>
              <a:rPr lang="en-US" altLang="en-US" sz="4800" dirty="0"/>
              <a:t>(</a:t>
            </a:r>
            <a:r>
              <a:rPr lang="ja-JP" altLang="en-US" sz="4800" dirty="0"/>
              <a:t>もの</a:t>
            </a:r>
            <a:r>
              <a:rPr lang="en-US" altLang="en-US" sz="4800" dirty="0"/>
              <a:t>)</a:t>
            </a:r>
            <a:r>
              <a:rPr lang="ja-JP" altLang="en-US" sz="4800" dirty="0"/>
              <a:t>）ですか。</a:t>
            </a:r>
            <a:endParaRPr lang="en-US" altLang="en-US" sz="48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3657600"/>
            <a:ext cx="6400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dirty="0" smtClean="0"/>
              <a:t> 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981200"/>
            <a:ext cx="8763000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200" b="1" dirty="0"/>
              <a:t>導入</a:t>
            </a:r>
            <a:r>
              <a:rPr lang="en-US" sz="2200" b="1" dirty="0"/>
              <a:t>(</a:t>
            </a:r>
            <a:r>
              <a:rPr lang="ja-JP" altLang="en-US" sz="2200" b="1" dirty="0"/>
              <a:t>どうにゅう</a:t>
            </a:r>
            <a:r>
              <a:rPr lang="en-US" sz="2200" b="1" dirty="0"/>
              <a:t>)</a:t>
            </a:r>
            <a:r>
              <a:rPr lang="ja-JP" altLang="en-US" sz="2200" b="1" dirty="0"/>
              <a:t>：　</a:t>
            </a:r>
            <a:r>
              <a:rPr lang="en-US" altLang="ja-JP" sz="2200" b="1" dirty="0" smtClean="0"/>
              <a:t/>
            </a:r>
            <a:br>
              <a:rPr lang="en-US" altLang="ja-JP" sz="2200" b="1" dirty="0" smtClean="0"/>
            </a:br>
            <a:r>
              <a:rPr lang="ja-JP" altLang="en-US" sz="2300" dirty="0" smtClean="0"/>
              <a:t> </a:t>
            </a:r>
            <a:endParaRPr lang="en-US" altLang="ja-JP" sz="23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ja-JP" altLang="en-US" sz="2300" dirty="0" smtClean="0"/>
              <a:t>「</a:t>
            </a:r>
            <a:r>
              <a:rPr lang="ja-JP" altLang="en-US" sz="2300" b="1" dirty="0"/>
              <a:t>これ</a:t>
            </a:r>
            <a:r>
              <a:rPr lang="ja-JP" altLang="en-US" sz="2300" b="1" dirty="0" smtClean="0"/>
              <a:t>はな</a:t>
            </a:r>
            <a:r>
              <a:rPr lang="ja-JP" altLang="en-US" sz="2300" b="1" dirty="0"/>
              <a:t>んですか</a:t>
            </a:r>
            <a:r>
              <a:rPr lang="ja-JP" altLang="en-US" sz="2300" b="1" dirty="0" smtClean="0"/>
              <a:t>。」 </a:t>
            </a:r>
            <a:r>
              <a:rPr lang="en-US" sz="2300" i="1" dirty="0" err="1" smtClean="0"/>
              <a:t>Cái</a:t>
            </a:r>
            <a:r>
              <a:rPr lang="en-US" sz="2300" i="1" dirty="0" smtClean="0"/>
              <a:t> </a:t>
            </a:r>
            <a:r>
              <a:rPr lang="en-US" sz="2300" i="1" dirty="0" err="1"/>
              <a:t>này</a:t>
            </a:r>
            <a:r>
              <a:rPr lang="en-US" sz="2300" i="1" dirty="0"/>
              <a:t> </a:t>
            </a:r>
            <a:r>
              <a:rPr lang="en-US" sz="2300" i="1" dirty="0" err="1"/>
              <a:t>là</a:t>
            </a:r>
            <a:r>
              <a:rPr lang="en-US" sz="2300" i="1" dirty="0"/>
              <a:t> </a:t>
            </a:r>
            <a:r>
              <a:rPr lang="en-US" sz="2300" i="1" dirty="0" err="1"/>
              <a:t>gì</a:t>
            </a:r>
            <a:r>
              <a:rPr lang="en-US" sz="2300" i="1" dirty="0" smtClean="0"/>
              <a:t>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ja-JP" altLang="en-US" sz="2300" dirty="0" smtClean="0"/>
              <a:t>「</a:t>
            </a:r>
            <a:r>
              <a:rPr lang="ja-JP" altLang="en-US" sz="2300" b="1" dirty="0" smtClean="0"/>
              <a:t>じ</a:t>
            </a:r>
            <a:r>
              <a:rPr lang="ja-JP" altLang="en-US" sz="2300" b="1" dirty="0"/>
              <a:t>し</a:t>
            </a:r>
            <a:r>
              <a:rPr lang="ja-JP" altLang="en-US" sz="2300" b="1" dirty="0" smtClean="0"/>
              <a:t>ょで</a:t>
            </a:r>
            <a:r>
              <a:rPr lang="ja-JP" altLang="en-US" sz="2300" b="1" dirty="0"/>
              <a:t>す</a:t>
            </a:r>
            <a:r>
              <a:rPr lang="ja-JP" altLang="en-US" sz="2300" dirty="0" smtClean="0"/>
              <a:t>。」 </a:t>
            </a:r>
            <a:r>
              <a:rPr lang="en-US" sz="2300" i="1" dirty="0" err="1" smtClean="0"/>
              <a:t>Từ</a:t>
            </a:r>
            <a:r>
              <a:rPr lang="en-US" sz="2300" i="1" dirty="0" smtClean="0"/>
              <a:t> </a:t>
            </a:r>
            <a:r>
              <a:rPr lang="en-US" sz="2300" i="1" dirty="0" err="1" smtClean="0"/>
              <a:t>điển</a:t>
            </a:r>
            <a:endParaRPr lang="en-US" sz="2300" i="1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ja-JP" altLang="en-US" sz="2300" dirty="0"/>
              <a:t>「</a:t>
            </a:r>
            <a:r>
              <a:rPr lang="ja-JP" altLang="en-US" sz="2300" b="1" dirty="0"/>
              <a:t>これ</a:t>
            </a:r>
            <a:r>
              <a:rPr lang="ja-JP" altLang="en-US" sz="2300" b="1" dirty="0" smtClean="0"/>
              <a:t>は</a:t>
            </a:r>
            <a:r>
              <a:rPr lang="vi-VN" altLang="ja-JP" sz="2300" b="1" dirty="0" smtClean="0"/>
              <a:t>Linh </a:t>
            </a:r>
            <a:r>
              <a:rPr lang="ja-JP" altLang="en-US" sz="2300" b="1" dirty="0" smtClean="0"/>
              <a:t>さ</a:t>
            </a:r>
            <a:r>
              <a:rPr lang="ja-JP" altLang="en-US" sz="2300" b="1" dirty="0"/>
              <a:t>ん</a:t>
            </a:r>
            <a:r>
              <a:rPr lang="ja-JP" altLang="en-US" sz="2300" b="1" dirty="0" smtClean="0"/>
              <a:t>のじ</a:t>
            </a:r>
            <a:r>
              <a:rPr lang="ja-JP" altLang="en-US" sz="2300" b="1" dirty="0"/>
              <a:t>し</a:t>
            </a:r>
            <a:r>
              <a:rPr lang="ja-JP" altLang="en-US" sz="2300" b="1" dirty="0" smtClean="0"/>
              <a:t>ょで</a:t>
            </a:r>
            <a:r>
              <a:rPr lang="ja-JP" altLang="en-US" sz="2300" b="1" dirty="0"/>
              <a:t>すか</a:t>
            </a:r>
            <a:r>
              <a:rPr lang="ja-JP" altLang="en-US" sz="2300" b="1" dirty="0" smtClean="0"/>
              <a:t>。」 </a:t>
            </a:r>
            <a:r>
              <a:rPr lang="en-US" sz="2300" dirty="0" err="1" smtClean="0"/>
              <a:t>Cái</a:t>
            </a:r>
            <a:r>
              <a:rPr lang="en-US" sz="2300" dirty="0" smtClean="0"/>
              <a:t> </a:t>
            </a:r>
            <a:r>
              <a:rPr lang="en-US" sz="2300" dirty="0" err="1"/>
              <a:t>này</a:t>
            </a:r>
            <a:r>
              <a:rPr lang="en-US" sz="2300" dirty="0"/>
              <a:t> </a:t>
            </a:r>
            <a:r>
              <a:rPr lang="en-US" sz="2300" dirty="0" err="1"/>
              <a:t>là</a:t>
            </a:r>
            <a:r>
              <a:rPr lang="en-US" sz="2300" dirty="0"/>
              <a:t> </a:t>
            </a:r>
            <a:r>
              <a:rPr lang="en-US" sz="2300" dirty="0" err="1"/>
              <a:t>từ</a:t>
            </a:r>
            <a:r>
              <a:rPr lang="en-US" sz="2300" dirty="0"/>
              <a:t> </a:t>
            </a:r>
            <a:r>
              <a:rPr lang="en-US" sz="2300" dirty="0" err="1"/>
              <a:t>điển</a:t>
            </a:r>
            <a:r>
              <a:rPr lang="en-US" sz="2300" dirty="0"/>
              <a:t> </a:t>
            </a:r>
            <a:r>
              <a:rPr lang="en-US" sz="2300" dirty="0" err="1"/>
              <a:t>của</a:t>
            </a:r>
            <a:r>
              <a:rPr lang="en-US" sz="2300" dirty="0"/>
              <a:t> </a:t>
            </a:r>
            <a:r>
              <a:rPr lang="vi-VN" sz="2300" dirty="0" smtClean="0"/>
              <a:t>Linh </a:t>
            </a:r>
            <a:r>
              <a:rPr lang="en-US" sz="2300" dirty="0" smtClean="0"/>
              <a:t>à?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ja-JP" altLang="en-US" sz="2300" dirty="0"/>
              <a:t>「</a:t>
            </a:r>
            <a:r>
              <a:rPr lang="ja-JP" altLang="en-US" sz="2300" b="1" dirty="0" smtClean="0"/>
              <a:t>い</a:t>
            </a:r>
            <a:r>
              <a:rPr lang="ja-JP" altLang="en-US" sz="2300" b="1" dirty="0"/>
              <a:t>いえ</a:t>
            </a:r>
            <a:r>
              <a:rPr lang="ja-JP" altLang="en-US" sz="2300" b="1" dirty="0" smtClean="0"/>
              <a:t>、</a:t>
            </a:r>
            <a:r>
              <a:rPr lang="vi-VN" altLang="ja-JP" sz="2300" b="1" dirty="0" smtClean="0"/>
              <a:t>Linh </a:t>
            </a:r>
            <a:r>
              <a:rPr lang="ja-JP" altLang="en-US" sz="2300" b="1" dirty="0" smtClean="0"/>
              <a:t>さ</a:t>
            </a:r>
            <a:r>
              <a:rPr lang="ja-JP" altLang="en-US" sz="2300" b="1" dirty="0"/>
              <a:t>ん</a:t>
            </a:r>
            <a:r>
              <a:rPr lang="ja-JP" altLang="en-US" sz="2300" b="1" dirty="0" smtClean="0"/>
              <a:t>のじ</a:t>
            </a:r>
            <a:r>
              <a:rPr lang="ja-JP" altLang="en-US" sz="2300" b="1" dirty="0"/>
              <a:t>し</a:t>
            </a:r>
            <a:r>
              <a:rPr lang="ja-JP" altLang="en-US" sz="2300" b="1" dirty="0" smtClean="0"/>
              <a:t>ょじ</a:t>
            </a:r>
            <a:r>
              <a:rPr lang="ja-JP" altLang="en-US" sz="2300" b="1" dirty="0"/>
              <a:t>ゃありません</a:t>
            </a:r>
            <a:r>
              <a:rPr lang="ja-JP" altLang="en-US" sz="2300" b="1" dirty="0" smtClean="0"/>
              <a:t>。」 </a:t>
            </a:r>
            <a:r>
              <a:rPr lang="en-US" sz="2300" i="1" dirty="0" err="1" smtClean="0"/>
              <a:t>Không</a:t>
            </a:r>
            <a:r>
              <a:rPr lang="en-US" sz="2300" i="1" dirty="0"/>
              <a:t>, </a:t>
            </a:r>
            <a:r>
              <a:rPr lang="en-US" sz="2300" i="1" dirty="0" err="1"/>
              <a:t>không</a:t>
            </a:r>
            <a:r>
              <a:rPr lang="en-US" sz="2300" i="1" dirty="0"/>
              <a:t> </a:t>
            </a:r>
            <a:r>
              <a:rPr lang="en-US" sz="2300" i="1" dirty="0" err="1"/>
              <a:t>phải</a:t>
            </a:r>
            <a:r>
              <a:rPr lang="en-US" sz="2300" i="1" dirty="0"/>
              <a:t> </a:t>
            </a:r>
            <a:r>
              <a:rPr lang="en-US" sz="2300" i="1" dirty="0" err="1"/>
              <a:t>của</a:t>
            </a:r>
            <a:r>
              <a:rPr lang="en-US" sz="2300" i="1" dirty="0"/>
              <a:t> </a:t>
            </a:r>
            <a:r>
              <a:rPr lang="vi-VN" sz="2300" i="1" dirty="0" smtClean="0"/>
              <a:t>Linh.</a:t>
            </a:r>
            <a:endParaRPr lang="en-US" sz="2300" i="1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ja-JP" altLang="en-US" sz="2300" dirty="0"/>
              <a:t>「</a:t>
            </a:r>
            <a:r>
              <a:rPr lang="en-US" sz="2300" b="1" dirty="0"/>
              <a:t>……(</a:t>
            </a:r>
            <a:r>
              <a:rPr lang="ja-JP" altLang="en-US" sz="2300" b="1" dirty="0"/>
              <a:t>・・・・・・</a:t>
            </a:r>
            <a:r>
              <a:rPr lang="en-US" sz="2300" b="1" dirty="0"/>
              <a:t>)</a:t>
            </a:r>
            <a:r>
              <a:rPr lang="ja-JP" altLang="en-US" sz="2300" b="1" dirty="0"/>
              <a:t>じゃ、だれ？　これ</a:t>
            </a:r>
            <a:r>
              <a:rPr lang="ja-JP" altLang="en-US" sz="2300" b="1" dirty="0" smtClean="0"/>
              <a:t>はだれのじ</a:t>
            </a:r>
            <a:r>
              <a:rPr lang="ja-JP" altLang="en-US" sz="2300" b="1" dirty="0"/>
              <a:t>し</a:t>
            </a:r>
            <a:r>
              <a:rPr lang="ja-JP" altLang="en-US" sz="2300" b="1" dirty="0" smtClean="0"/>
              <a:t>ょで</a:t>
            </a:r>
            <a:r>
              <a:rPr lang="ja-JP" altLang="en-US" sz="2300" b="1" dirty="0"/>
              <a:t>すか</a:t>
            </a:r>
            <a:r>
              <a:rPr lang="ja-JP" altLang="en-US" sz="2300" b="1" dirty="0" smtClean="0"/>
              <a:t>。</a:t>
            </a:r>
            <a:r>
              <a:rPr lang="ja-JP" altLang="en-US" sz="2300" dirty="0" smtClean="0"/>
              <a:t>」 </a:t>
            </a:r>
            <a:r>
              <a:rPr lang="en-US" sz="2300" i="1" dirty="0" err="1" smtClean="0"/>
              <a:t>Vậy</a:t>
            </a:r>
            <a:r>
              <a:rPr lang="en-US" sz="2300" i="1" dirty="0" smtClean="0"/>
              <a:t> </a:t>
            </a:r>
            <a:r>
              <a:rPr lang="en-US" sz="2300" i="1" dirty="0" err="1"/>
              <a:t>thì</a:t>
            </a:r>
            <a:r>
              <a:rPr lang="en-US" sz="2300" i="1" dirty="0"/>
              <a:t> </a:t>
            </a:r>
            <a:r>
              <a:rPr lang="en-US" sz="2300" i="1" dirty="0" err="1"/>
              <a:t>cái</a:t>
            </a:r>
            <a:r>
              <a:rPr lang="en-US" sz="2300" i="1" dirty="0"/>
              <a:t> </a:t>
            </a:r>
            <a:r>
              <a:rPr lang="en-US" sz="2300" i="1" dirty="0" err="1"/>
              <a:t>này</a:t>
            </a:r>
            <a:r>
              <a:rPr lang="en-US" sz="2300" i="1" dirty="0"/>
              <a:t> </a:t>
            </a:r>
            <a:r>
              <a:rPr lang="en-US" sz="2300" i="1" dirty="0" err="1"/>
              <a:t>là</a:t>
            </a:r>
            <a:r>
              <a:rPr lang="en-US" sz="2300" i="1" dirty="0"/>
              <a:t> </a:t>
            </a:r>
            <a:r>
              <a:rPr lang="en-US" sz="2300" i="1" dirty="0" err="1"/>
              <a:t>từ</a:t>
            </a:r>
            <a:r>
              <a:rPr lang="en-US" sz="2300" i="1" dirty="0"/>
              <a:t> </a:t>
            </a:r>
            <a:r>
              <a:rPr lang="en-US" sz="2300" i="1" dirty="0" err="1"/>
              <a:t>điển</a:t>
            </a:r>
            <a:r>
              <a:rPr lang="en-US" sz="2300" i="1" dirty="0"/>
              <a:t> </a:t>
            </a:r>
            <a:r>
              <a:rPr lang="en-US" sz="2300" i="1" dirty="0" err="1"/>
              <a:t>của</a:t>
            </a:r>
            <a:r>
              <a:rPr lang="en-US" sz="2300" i="1" dirty="0"/>
              <a:t> </a:t>
            </a:r>
            <a:r>
              <a:rPr lang="en-US" sz="2300" i="1" dirty="0" err="1"/>
              <a:t>ai</a:t>
            </a:r>
            <a:r>
              <a:rPr lang="en-US" sz="2300" i="1" dirty="0" smtClean="0"/>
              <a:t>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ja-JP" altLang="en-US" sz="2300" dirty="0" smtClean="0"/>
              <a:t>「</a:t>
            </a:r>
            <a:r>
              <a:rPr lang="ja-JP" altLang="en-US" sz="2300" b="1" dirty="0" smtClean="0"/>
              <a:t>わ</a:t>
            </a:r>
            <a:r>
              <a:rPr lang="ja-JP" altLang="en-US" sz="2300" b="1" dirty="0"/>
              <a:t>た</a:t>
            </a:r>
            <a:r>
              <a:rPr lang="ja-JP" altLang="en-US" sz="2300" b="1" dirty="0" smtClean="0"/>
              <a:t>しのじ</a:t>
            </a:r>
            <a:r>
              <a:rPr lang="ja-JP" altLang="en-US" sz="2300" b="1" dirty="0"/>
              <a:t>し</a:t>
            </a:r>
            <a:r>
              <a:rPr lang="ja-JP" altLang="en-US" sz="2300" b="1" dirty="0" smtClean="0"/>
              <a:t>ょで</a:t>
            </a:r>
            <a:r>
              <a:rPr lang="ja-JP" altLang="en-US" sz="2300" b="1" dirty="0"/>
              <a:t>す</a:t>
            </a:r>
            <a:r>
              <a:rPr lang="ja-JP" altLang="en-US" sz="2300" b="1" dirty="0" smtClean="0"/>
              <a:t>。</a:t>
            </a:r>
            <a:r>
              <a:rPr lang="ja-JP" altLang="en-US" sz="2300" dirty="0" smtClean="0"/>
              <a:t>」 </a:t>
            </a:r>
            <a:r>
              <a:rPr lang="en-US" sz="2300" i="1" dirty="0" err="1" smtClean="0"/>
              <a:t>Từ</a:t>
            </a:r>
            <a:r>
              <a:rPr lang="en-US" sz="2300" i="1" dirty="0" smtClean="0"/>
              <a:t> </a:t>
            </a:r>
            <a:r>
              <a:rPr lang="en-US" sz="2300" i="1" dirty="0" err="1"/>
              <a:t>điển</a:t>
            </a:r>
            <a:r>
              <a:rPr lang="en-US" sz="2300" i="1" dirty="0"/>
              <a:t> </a:t>
            </a:r>
            <a:r>
              <a:rPr lang="en-US" sz="2300" i="1" dirty="0" err="1"/>
              <a:t>của</a:t>
            </a:r>
            <a:r>
              <a:rPr lang="en-US" sz="2300" i="1" dirty="0"/>
              <a:t> </a:t>
            </a:r>
            <a:r>
              <a:rPr lang="en-US" sz="2300" i="1" dirty="0" err="1"/>
              <a:t>tôi</a:t>
            </a:r>
            <a:r>
              <a:rPr lang="en-US" sz="23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7934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130175"/>
            <a:ext cx="5943600" cy="1470025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この・その・あの（物</a:t>
            </a:r>
            <a:r>
              <a:rPr lang="en-US" altLang="en-US" sz="4000" dirty="0"/>
              <a:t>(</a:t>
            </a:r>
            <a:r>
              <a:rPr lang="ja-JP" altLang="en-US" sz="4000" b="0" dirty="0"/>
              <a:t>もの</a:t>
            </a:r>
            <a:r>
              <a:rPr lang="en-US" altLang="en-US" sz="4000" dirty="0"/>
              <a:t>)</a:t>
            </a:r>
            <a:r>
              <a:rPr lang="ja-JP" altLang="en-US" sz="4000" dirty="0"/>
              <a:t>）</a:t>
            </a:r>
            <a:endParaRPr lang="en-US" altLang="en-US" sz="40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52400" y="1752600"/>
            <a:ext cx="8763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err="1">
                <a:solidFill>
                  <a:srgbClr val="FF0000"/>
                </a:solidFill>
              </a:rPr>
              <a:t>Khi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đại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từ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chỉ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định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kết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hợp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với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danh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từ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sẽ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chỉ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rõ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hơn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đối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tượng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và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vị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trí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của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đối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tượng</a:t>
            </a:r>
            <a:endParaRPr lang="en-US" sz="2400" dirty="0" smtClean="0">
              <a:solidFill>
                <a:srgbClr val="FF0000"/>
              </a:solidFill>
            </a:endParaRPr>
          </a:p>
          <a:p>
            <a:pPr algn="l"/>
            <a:r>
              <a:rPr lang="ja-JP" altLang="en-US" sz="2200" dirty="0">
                <a:solidFill>
                  <a:schemeClr val="tx1"/>
                </a:solidFill>
              </a:rPr>
              <a:t>導入</a:t>
            </a:r>
            <a:r>
              <a:rPr lang="en-US" sz="2200" dirty="0">
                <a:solidFill>
                  <a:schemeClr val="tx1"/>
                </a:solidFill>
              </a:rPr>
              <a:t>(</a:t>
            </a:r>
            <a:r>
              <a:rPr lang="ja-JP" altLang="en-US" sz="2200" dirty="0">
                <a:solidFill>
                  <a:schemeClr val="tx1"/>
                </a:solidFill>
              </a:rPr>
              <a:t>どうにゅう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  <a:r>
              <a:rPr lang="ja-JP" altLang="en-US" sz="2200" dirty="0">
                <a:solidFill>
                  <a:schemeClr val="tx1"/>
                </a:solidFill>
              </a:rPr>
              <a:t>：</a:t>
            </a:r>
            <a:r>
              <a:rPr lang="ja-JP" altLang="en-US" sz="2400" dirty="0"/>
              <a:t>　 </a:t>
            </a:r>
            <a:endParaRPr lang="en-US" altLang="ja-JP" sz="2400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ja-JP" altLang="en-US" sz="2400" b="0" dirty="0">
                <a:solidFill>
                  <a:schemeClr val="tx1"/>
                </a:solidFill>
              </a:rPr>
              <a:t>「</a:t>
            </a:r>
            <a:r>
              <a:rPr lang="ja-JP" altLang="en-US" sz="2400">
                <a:solidFill>
                  <a:schemeClr val="tx1"/>
                </a:solidFill>
              </a:rPr>
              <a:t>こ</a:t>
            </a:r>
            <a:r>
              <a:rPr lang="ja-JP" altLang="en-US" sz="2400" smtClean="0">
                <a:solidFill>
                  <a:schemeClr val="tx1"/>
                </a:solidFill>
              </a:rPr>
              <a:t>れ」「ざ</a:t>
            </a:r>
            <a:r>
              <a:rPr lang="ja-JP" altLang="en-US" sz="2400" dirty="0">
                <a:solidFill>
                  <a:schemeClr val="tx1"/>
                </a:solidFill>
              </a:rPr>
              <a:t>っ</a:t>
            </a:r>
            <a:r>
              <a:rPr lang="ja-JP" altLang="en-US" sz="2400" dirty="0" smtClean="0">
                <a:solidFill>
                  <a:schemeClr val="tx1"/>
                </a:solidFill>
              </a:rPr>
              <a:t>し」</a:t>
            </a:r>
            <a:r>
              <a:rPr lang="ja-JP" altLang="en-US" sz="2400" dirty="0">
                <a:solidFill>
                  <a:schemeClr val="tx1"/>
                </a:solidFill>
              </a:rPr>
              <a:t>　　「こ</a:t>
            </a:r>
            <a:r>
              <a:rPr lang="ja-JP" altLang="en-US" sz="2400" dirty="0" smtClean="0">
                <a:solidFill>
                  <a:schemeClr val="tx1"/>
                </a:solidFill>
              </a:rPr>
              <a:t>のざ</a:t>
            </a:r>
            <a:r>
              <a:rPr lang="ja-JP" altLang="en-US" sz="2400" dirty="0">
                <a:solidFill>
                  <a:schemeClr val="tx1"/>
                </a:solidFill>
              </a:rPr>
              <a:t>っ</a:t>
            </a:r>
            <a:r>
              <a:rPr lang="ja-JP" altLang="en-US" sz="2400" dirty="0" smtClean="0">
                <a:solidFill>
                  <a:schemeClr val="tx1"/>
                </a:solidFill>
              </a:rPr>
              <a:t>し</a:t>
            </a:r>
            <a:r>
              <a:rPr lang="ja-JP" altLang="en-US" sz="2400" b="0" dirty="0" smtClean="0">
                <a:solidFill>
                  <a:schemeClr val="tx1"/>
                </a:solidFill>
              </a:rPr>
              <a:t>」</a:t>
            </a:r>
            <a:r>
              <a:rPr lang="en-US" sz="2400" b="0" i="1" dirty="0" err="1">
                <a:solidFill>
                  <a:schemeClr val="tx1"/>
                </a:solidFill>
              </a:rPr>
              <a:t>Quyển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tạp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chí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này</a:t>
            </a:r>
            <a:r>
              <a:rPr lang="en-US" sz="2400" b="0" i="1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ja-JP" altLang="en-US" sz="2400" b="0" dirty="0" smtClean="0">
                <a:solidFill>
                  <a:schemeClr val="tx1"/>
                </a:solidFill>
              </a:rPr>
              <a:t>「</a:t>
            </a:r>
            <a:r>
              <a:rPr lang="ja-JP" altLang="en-US" sz="2400" dirty="0" smtClean="0">
                <a:solidFill>
                  <a:schemeClr val="tx1"/>
                </a:solidFill>
              </a:rPr>
              <a:t>それ」「ほん」　「そのほん</a:t>
            </a:r>
            <a:r>
              <a:rPr lang="ja-JP" altLang="en-US" sz="2400" b="0" dirty="0" smtClean="0">
                <a:solidFill>
                  <a:schemeClr val="tx1"/>
                </a:solidFill>
              </a:rPr>
              <a:t>」</a:t>
            </a:r>
            <a:r>
              <a:rPr lang="en-US" sz="2400" b="0" i="1" dirty="0" err="1">
                <a:solidFill>
                  <a:schemeClr val="tx1"/>
                </a:solidFill>
              </a:rPr>
              <a:t>Quyển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sách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đó</a:t>
            </a:r>
            <a:r>
              <a:rPr lang="en-US" sz="2400" b="0" i="1" dirty="0" smtClean="0">
                <a:solidFill>
                  <a:schemeClr val="tx1"/>
                </a:solidFill>
              </a:rPr>
              <a:t>.</a:t>
            </a:r>
            <a:br>
              <a:rPr lang="en-US" sz="2400" b="0" i="1" dirty="0" smtClean="0">
                <a:solidFill>
                  <a:schemeClr val="tx1"/>
                </a:solidFill>
              </a:rPr>
            </a:br>
            <a:endParaRPr lang="en-US" sz="2400" b="0" i="1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ja-JP" altLang="en-US" sz="2400" b="0" dirty="0">
                <a:solidFill>
                  <a:schemeClr val="tx1"/>
                </a:solidFill>
              </a:rPr>
              <a:t>「</a:t>
            </a:r>
            <a:r>
              <a:rPr lang="ja-JP" altLang="en-US" sz="2400" dirty="0">
                <a:solidFill>
                  <a:schemeClr val="tx1"/>
                </a:solidFill>
              </a:rPr>
              <a:t>あれ」「いす」　「あのいす</a:t>
            </a:r>
            <a:r>
              <a:rPr lang="ja-JP" altLang="en-US" sz="2400" b="0" dirty="0">
                <a:solidFill>
                  <a:schemeClr val="tx1"/>
                </a:solidFill>
              </a:rPr>
              <a:t>」</a:t>
            </a:r>
            <a:r>
              <a:rPr lang="en-US" sz="2400" b="0" i="1" dirty="0" err="1">
                <a:solidFill>
                  <a:schemeClr val="tx1"/>
                </a:solidFill>
              </a:rPr>
              <a:t>Cái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ghế</a:t>
            </a:r>
            <a:r>
              <a:rPr lang="en-US" sz="2400" b="0" i="1" dirty="0">
                <a:solidFill>
                  <a:schemeClr val="tx1"/>
                </a:solidFill>
              </a:rPr>
              <a:t> </a:t>
            </a:r>
            <a:r>
              <a:rPr lang="en-US" sz="2400" b="0" i="1" dirty="0" err="1">
                <a:solidFill>
                  <a:schemeClr val="tx1"/>
                </a:solidFill>
              </a:rPr>
              <a:t>kia</a:t>
            </a:r>
            <a:r>
              <a:rPr lang="en-US" sz="2400" b="0" i="1" dirty="0" smtClean="0">
                <a:solidFill>
                  <a:schemeClr val="tx1"/>
                </a:solidFill>
              </a:rPr>
              <a:t>.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endParaRPr lang="en-US" sz="2400" i="1" dirty="0" smtClean="0"/>
          </a:p>
          <a:p>
            <a:pPr algn="l"/>
            <a:r>
              <a:rPr lang="ja-JP" altLang="en-US" sz="2400" dirty="0">
                <a:solidFill>
                  <a:schemeClr val="tx1"/>
                </a:solidFill>
              </a:rPr>
              <a:t>注意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ja-JP" altLang="en-US" sz="2400" b="0" dirty="0">
                <a:solidFill>
                  <a:schemeClr val="tx1"/>
                </a:solidFill>
              </a:rPr>
              <a:t>ちゅうい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r>
              <a:rPr lang="ja-JP" altLang="en-US" sz="2400" dirty="0">
                <a:solidFill>
                  <a:schemeClr val="tx1"/>
                </a:solidFill>
              </a:rPr>
              <a:t>：　</a:t>
            </a:r>
            <a:r>
              <a:rPr lang="en-US" sz="2400" dirty="0">
                <a:solidFill>
                  <a:schemeClr val="tx1"/>
                </a:solidFill>
              </a:rPr>
              <a:t>○</a:t>
            </a:r>
            <a:r>
              <a:rPr lang="ja-JP" altLang="en-US" sz="2400" dirty="0">
                <a:solidFill>
                  <a:schemeClr val="tx1"/>
                </a:solidFill>
              </a:rPr>
              <a:t>これは～　</a:t>
            </a:r>
            <a:r>
              <a:rPr lang="en-US" sz="2400" dirty="0">
                <a:solidFill>
                  <a:schemeClr val="tx1"/>
                </a:solidFill>
              </a:rPr>
              <a:t>○</a:t>
            </a:r>
            <a:r>
              <a:rPr lang="ja-JP" altLang="en-US" sz="2400" dirty="0">
                <a:solidFill>
                  <a:schemeClr val="tx1"/>
                </a:solidFill>
              </a:rPr>
              <a:t>こ</a:t>
            </a:r>
            <a:r>
              <a:rPr lang="ja-JP" altLang="en-US" sz="2400" dirty="0" smtClean="0">
                <a:solidFill>
                  <a:schemeClr val="tx1"/>
                </a:solidFill>
              </a:rPr>
              <a:t>のざ</a:t>
            </a:r>
            <a:r>
              <a:rPr lang="ja-JP" altLang="en-US" sz="2400" dirty="0">
                <a:solidFill>
                  <a:schemeClr val="tx1"/>
                </a:solidFill>
              </a:rPr>
              <a:t>っ</a:t>
            </a:r>
            <a:r>
              <a:rPr lang="ja-JP" altLang="en-US" sz="2400" dirty="0" smtClean="0">
                <a:solidFill>
                  <a:schemeClr val="tx1"/>
                </a:solidFill>
              </a:rPr>
              <a:t>しは～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	      </a:t>
            </a:r>
            <a:r>
              <a:rPr lang="en-US" sz="2400" dirty="0">
                <a:solidFill>
                  <a:schemeClr val="tx1"/>
                </a:solidFill>
              </a:rPr>
              <a:t>×</a:t>
            </a:r>
            <a:r>
              <a:rPr lang="ja-JP" altLang="en-US" sz="2400" dirty="0">
                <a:solidFill>
                  <a:schemeClr val="tx1"/>
                </a:solidFill>
              </a:rPr>
              <a:t>こ</a:t>
            </a:r>
            <a:r>
              <a:rPr lang="ja-JP" altLang="en-US" sz="2400" dirty="0" smtClean="0">
                <a:solidFill>
                  <a:schemeClr val="tx1"/>
                </a:solidFill>
              </a:rPr>
              <a:t>れざ</a:t>
            </a:r>
            <a:r>
              <a:rPr lang="ja-JP" altLang="en-US" sz="2400" dirty="0">
                <a:solidFill>
                  <a:schemeClr val="tx1"/>
                </a:solidFill>
              </a:rPr>
              <a:t>っ</a:t>
            </a:r>
            <a:r>
              <a:rPr lang="ja-JP" altLang="en-US" sz="2400" dirty="0" smtClean="0">
                <a:solidFill>
                  <a:schemeClr val="tx1"/>
                </a:solidFill>
              </a:rPr>
              <a:t>しは</a:t>
            </a:r>
            <a:r>
              <a:rPr lang="ja-JP" altLang="en-US" sz="2400" dirty="0">
                <a:solidFill>
                  <a:schemeClr val="tx1"/>
                </a:solidFill>
              </a:rPr>
              <a:t>～　</a:t>
            </a:r>
            <a:r>
              <a:rPr lang="en-US" sz="2400" dirty="0">
                <a:solidFill>
                  <a:schemeClr val="tx1"/>
                </a:solidFill>
              </a:rPr>
              <a:t>×</a:t>
            </a:r>
            <a:r>
              <a:rPr lang="ja-JP" altLang="en-US" sz="2400" dirty="0">
                <a:solidFill>
                  <a:schemeClr val="tx1"/>
                </a:solidFill>
              </a:rPr>
              <a:t>このは～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55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828800"/>
            <a:ext cx="8001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rgbClr val="FF0000"/>
                </a:solidFill>
              </a:rPr>
              <a:t>The end!</a:t>
            </a:r>
            <a:endParaRPr lang="en-US" sz="10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4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976312"/>
            <a:ext cx="73533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3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09600"/>
            <a:ext cx="5410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67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37" y="457200"/>
            <a:ext cx="56775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2" y="1909762"/>
            <a:ext cx="52863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2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0"/>
            <a:ext cx="6999467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865</Words>
  <Application>Microsoft Office PowerPoint</Application>
  <PresentationFormat>On-screen Show (4:3)</PresentationFormat>
  <Paragraphs>107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第２課　新しい言葉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2: DANH TỪ VẬT</vt:lpstr>
      <vt:lpstr>Nội dung bài học</vt:lpstr>
      <vt:lpstr>（これ・それ・あれ）は（物(もの)）です。　 </vt:lpstr>
      <vt:lpstr>導入(どうにゅう)</vt:lpstr>
      <vt:lpstr>Đại từ chỉ thị là những từ dùng để thay thế cho tên gọi cụ thể và để chỉ rõ những đối tượng mà người nói hướng tới. 　 </vt:lpstr>
      <vt:lpstr>はい、そうです。 いいえ、そうじゃありません。</vt:lpstr>
      <vt:lpstr> N は なんですか。   </vt:lpstr>
      <vt:lpstr>～はAですか、Bですか 意味(いみ)：~là A hay B?</vt:lpstr>
      <vt:lpstr>N1のN2</vt:lpstr>
      <vt:lpstr>何(なん)のもの）ですか。</vt:lpstr>
      <vt:lpstr>N1 のN2</vt:lpstr>
      <vt:lpstr>だれの（物(もの)）ですか。</vt:lpstr>
      <vt:lpstr>この・その・あの（物(もの)）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46</cp:revision>
  <dcterms:created xsi:type="dcterms:W3CDTF">2018-08-06T03:19:53Z</dcterms:created>
  <dcterms:modified xsi:type="dcterms:W3CDTF">2018-08-14T13:39:17Z</dcterms:modified>
</cp:coreProperties>
</file>